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7" r:id="rId2"/>
    <p:sldId id="272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3" r:id="rId11"/>
    <p:sldId id="314" r:id="rId12"/>
    <p:sldId id="315" r:id="rId13"/>
    <p:sldId id="316" r:id="rId14"/>
    <p:sldId id="318" r:id="rId15"/>
    <p:sldId id="317" r:id="rId16"/>
    <p:sldId id="319" r:id="rId17"/>
    <p:sldId id="320" r:id="rId18"/>
    <p:sldId id="321" r:id="rId19"/>
    <p:sldId id="322" r:id="rId20"/>
    <p:sldId id="323" r:id="rId21"/>
    <p:sldId id="327" r:id="rId22"/>
    <p:sldId id="324" r:id="rId23"/>
    <p:sldId id="325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64" d="100"/>
          <a:sy n="64" d="100"/>
        </p:scale>
        <p:origin x="-137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D6B6-AE1E-490B-A3B4-16FCEAA430E3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717C1-F7E8-412C-A417-CBC6684D1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20" y="3463020"/>
            <a:ext cx="5514509" cy="752539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320" y="4583175"/>
            <a:ext cx="551450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0" y="6028267"/>
            <a:ext cx="4193157" cy="508528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90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fto7_RodionovaED\AppData\Local\Microsoft\Windows\Temporary Internet Files\Content.Outlook\D6IXO0R9\235big.jpg"/>
          <p:cNvPicPr>
            <a:picLocks noChangeAspect="1" noChangeArrowheads="1"/>
          </p:cNvPicPr>
          <p:nvPr/>
        </p:nvPicPr>
        <p:blipFill>
          <a:blip r:embed="rId2" cstate="print"/>
          <a:srcRect t="16231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pic>
        <p:nvPicPr>
          <p:cNvPr id="4099" name="Picture 4" descr="cover_2.png"/>
          <p:cNvPicPr>
            <a:picLocks noChangeAspect="1"/>
          </p:cNvPicPr>
          <p:nvPr/>
        </p:nvPicPr>
        <p:blipFill>
          <a:blip r:embed="rId3" cstate="print"/>
          <a:srcRect t="48518"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im3-tub-ru.yandex.net/i?id=786a42b168abc5492e0df833a10565be&amp;n=33&amp;h=295&amp;w=4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228600" y="4572000"/>
            <a:ext cx="8686800" cy="136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1" hangingPunct="1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Презентация на тему: «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«Требования к размещению и креплению грузов в вагонах и контейнерах: общие положения, габариты погрузки, подготовка вагонов/контейнеров к погрузке, средства крепления грузов в вагонах, подготовка грузов к перевозке, требования к погрузке и выгрузке, размещение грузов в вагонах»</a:t>
            </a:r>
            <a:endParaRPr lang="en-US" altLang="ru-RU" sz="1800" b="1" dirty="0">
              <a:solidFill>
                <a:schemeClr val="tx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5867400"/>
            <a:ext cx="5867400" cy="9144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endParaRPr lang="ru-RU" altLang="ru-RU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3962400"/>
            <a:ext cx="461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Сергеенко Татьяна Ивановна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Преподаватель Брянского филиала ПГУПС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66" y="2923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Габариты погрузки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41885" y="895079"/>
            <a:ext cx="4116374" cy="549381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700" dirty="0" smtClean="0"/>
              <a:t>Значения </a:t>
            </a:r>
            <a:r>
              <a:rPr lang="ru-RU" sz="2700" dirty="0"/>
              <a:t>расстояния </a:t>
            </a:r>
            <a:r>
              <a:rPr lang="ru-RU" sz="2700" dirty="0" smtClean="0"/>
              <a:t>В</a:t>
            </a:r>
          </a:p>
          <a:p>
            <a:pPr algn="ctr"/>
            <a:r>
              <a:rPr lang="ru-RU" sz="2700" dirty="0" smtClean="0"/>
              <a:t> </a:t>
            </a:r>
            <a:r>
              <a:rPr lang="ru-RU" sz="2700" dirty="0"/>
              <a:t>от точек очертания габаритов до вертикальной плоскости, проходящей через ось железнодорожного пути, </a:t>
            </a:r>
            <a:endParaRPr lang="ru-RU" sz="2700" dirty="0" smtClean="0"/>
          </a:p>
          <a:p>
            <a:pPr algn="ctr"/>
            <a:r>
              <a:rPr lang="ru-RU" sz="2700" dirty="0" smtClean="0"/>
              <a:t>в </a:t>
            </a:r>
            <a:r>
              <a:rPr lang="ru-RU" sz="2700" dirty="0"/>
              <a:t>зависимости от высоты Н точки от уровня головки рельса </a:t>
            </a:r>
            <a:r>
              <a:rPr lang="ru-RU" sz="2700" dirty="0" smtClean="0"/>
              <a:t>приведены </a:t>
            </a:r>
            <a:r>
              <a:rPr lang="ru-RU" sz="2700" dirty="0"/>
              <a:t>в </a:t>
            </a:r>
            <a:r>
              <a:rPr lang="ru-RU" sz="2700" dirty="0" smtClean="0"/>
              <a:t>таблицах настоящей главы для основного, зонального и льготного габарита отдельно.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779365" y="1143000"/>
            <a:ext cx="4235094" cy="4997970"/>
            <a:chOff x="4779365" y="1143000"/>
            <a:chExt cx="4235094" cy="499797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8968740" y="1981200"/>
              <a:ext cx="45719" cy="2514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5" t="8626" r="21360" b="14032"/>
            <a:stretch/>
          </p:blipFill>
          <p:spPr bwMode="auto">
            <a:xfrm>
              <a:off x="4779365" y="1143000"/>
              <a:ext cx="4059836" cy="49979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5943600" y="2514600"/>
              <a:ext cx="685800" cy="0"/>
            </a:xfrm>
            <a:prstGeom prst="straightConnector1">
              <a:avLst/>
            </a:prstGeom>
            <a:ln w="38100">
              <a:solidFill>
                <a:srgbClr val="CC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160009" y="1981200"/>
              <a:ext cx="38664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В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2872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Габариты погрузки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09741"/>
              </p:ext>
            </p:extLst>
          </p:nvPr>
        </p:nvGraphicFramePr>
        <p:xfrm>
          <a:off x="397239" y="3058267"/>
          <a:ext cx="8229600" cy="3594735"/>
        </p:xfrm>
        <a:graphic>
          <a:graphicData uri="http://schemas.openxmlformats.org/drawingml/2006/table">
            <a:tbl>
              <a:tblPr/>
              <a:tblGrid>
                <a:gridCol w="1315142"/>
                <a:gridCol w="1394847"/>
                <a:gridCol w="1354995"/>
                <a:gridCol w="1414774"/>
                <a:gridCol w="1374921"/>
                <a:gridCol w="1374921"/>
              </a:tblGrid>
              <a:tr h="66103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H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H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H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380-3999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1625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4430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1292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4870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951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4000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1625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4440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1284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4880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944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4010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1617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4450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1276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4890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937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4020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1609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4460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1268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4900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930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4030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1601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4470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1260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4910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922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4040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1593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4480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1252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4920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915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4050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1585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4490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1245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4930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908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4060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1577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4500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1238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4940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901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4070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1569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4510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1230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4950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893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4080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1561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4520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1222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4960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E5322"/>
                          </a:solidFill>
                          <a:effectLst/>
                          <a:latin typeface="Times New Roman"/>
                          <a:ea typeface="Times New Roman"/>
                        </a:rPr>
                        <a:t>885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70485" y="685800"/>
            <a:ext cx="740671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700" dirty="0" smtClean="0"/>
              <a:t>Для </a:t>
            </a:r>
            <a:r>
              <a:rPr lang="ru-RU" sz="2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основного, зонального и льготного </a:t>
            </a:r>
            <a:r>
              <a:rPr lang="ru-RU" sz="2700" dirty="0" smtClean="0"/>
              <a:t>габарита применяются отдельные таблицы.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343024" y="2209800"/>
            <a:ext cx="3756659" cy="4202960"/>
            <a:chOff x="4713282" y="1686869"/>
            <a:chExt cx="4301177" cy="499797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8968740" y="1981200"/>
              <a:ext cx="45719" cy="2514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5" t="8626" r="21360" b="14032"/>
            <a:stretch/>
          </p:blipFill>
          <p:spPr bwMode="auto">
            <a:xfrm>
              <a:off x="4713282" y="1686869"/>
              <a:ext cx="4059835" cy="49979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 стрелкой 18"/>
            <p:cNvCxnSpPr/>
            <p:nvPr/>
          </p:nvCxnSpPr>
          <p:spPr>
            <a:xfrm>
              <a:off x="5910705" y="3046073"/>
              <a:ext cx="685799" cy="0"/>
            </a:xfrm>
            <a:prstGeom prst="straightConnector1">
              <a:avLst/>
            </a:prstGeom>
            <a:ln w="38100">
              <a:solidFill>
                <a:srgbClr val="CC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98870" y="2502391"/>
              <a:ext cx="38664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В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Прямоугольная выноска 3"/>
          <p:cNvSpPr/>
          <p:nvPr/>
        </p:nvSpPr>
        <p:spPr>
          <a:xfrm>
            <a:off x="116483" y="1752600"/>
            <a:ext cx="1623614" cy="1210270"/>
          </a:xfrm>
          <a:prstGeom prst="wedgeRectCallout">
            <a:avLst>
              <a:gd name="adj1" fmla="val -4397"/>
              <a:gd name="adj2" fmla="val 7802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Высота от уровня головки рельсов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1971206" y="1752600"/>
            <a:ext cx="2402635" cy="1210270"/>
          </a:xfrm>
          <a:prstGeom prst="wedgeRectCallout">
            <a:avLst>
              <a:gd name="adj1" fmla="val -30710"/>
              <a:gd name="adj2" fmla="val 730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Соответствующая ей ширина от оси пути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0495722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Габариты погрузки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33401" y="685800"/>
            <a:ext cx="4267199" cy="566308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перевозочных документах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груз, погруженный в пределах льготного или зонального габарита погрузки,  должны быть сделаны отметки соответственно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«Льготный габарит» или «Зональный габарит»: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оригинале транспортной железнодорожной накладной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графе «Место для особых отметок и штемпелей»  грузоотправителем;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вагонном листе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графе «Место для отметок» - уполномоченным перевозчиком лицом (в случае, когда перевозчик является одновременно владельцем инфраструктуры, - уполномоченным работником железнодорожной станции отправления).</a:t>
            </a:r>
          </a:p>
          <a:p>
            <a:pPr algn="ctr"/>
            <a:endParaRPr lang="ru-RU" sz="2800" dirty="0" smtClean="0"/>
          </a:p>
        </p:txBody>
      </p:sp>
      <p:pic>
        <p:nvPicPr>
          <p:cNvPr id="1026" name="Picture 2" descr="C:\Users\afto7_RodionovaED\AppData\Local\Microsoft\Windows\Temporary Internet Files\Content.Outlook\D6IXO0R9\htmlconvd-029msk53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85800"/>
            <a:ext cx="3820100" cy="55626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4290138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Габариты погрузки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30252" y="762000"/>
            <a:ext cx="8232747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Груз, погруженный на одиночный универсальный вагон либо на сцеп из двух универсальных вагонов, является габаритным, если он ни одной своей частью, включая упаковку и крепление, не выходит за пределы основного габарита погрузки и расстояние от поперечной плоскости симметрии вагона (либо сцепа) до конца груза (с одной либо с обеих сторон), включая упаковку и крепление, не превышает значений, указанных в </a:t>
            </a:r>
            <a:r>
              <a:rPr lang="ru-RU" sz="2600" dirty="0" smtClean="0"/>
              <a:t>таблице.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69388"/>
              </p:ext>
            </p:extLst>
          </p:nvPr>
        </p:nvGraphicFramePr>
        <p:xfrm>
          <a:off x="530252" y="4681928"/>
          <a:ext cx="8229600" cy="2015490"/>
        </p:xfrm>
        <a:graphic>
          <a:graphicData uri="http://schemas.openxmlformats.org/drawingml/2006/table">
            <a:tbl>
              <a:tblPr/>
              <a:tblGrid>
                <a:gridCol w="2815911"/>
                <a:gridCol w="1388125"/>
                <a:gridCol w="1407956"/>
                <a:gridCol w="261760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Тип вагона или сцепа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База*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Наибольшее расстояние от середины вагона или сцепа до конца груза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вагона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сцепа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 </a:t>
                      </a:r>
                    </a:p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Платформа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9720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14720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8810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11200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Сцеп из 2 платформ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9720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14620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11100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Полувагон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8650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8225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06423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Габариты погрузки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85748" y="694671"/>
            <a:ext cx="8232747" cy="520142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  </a:t>
            </a:r>
            <a:br>
              <a:rPr lang="ru-RU" sz="2800" dirty="0"/>
            </a:br>
            <a:r>
              <a:rPr lang="ru-RU" sz="2800" dirty="0">
                <a:solidFill>
                  <a:srgbClr val="C00000"/>
                </a:solidFill>
              </a:rPr>
              <a:t>* Базой вагона (или сцепа) называется расстояние между направляющими сечениями, за которые принимаются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у одиночного вагона - расстояние между вертикальными осями подпятников тележек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у сцепа вагонов при размещении груза с </a:t>
            </a:r>
            <a:r>
              <a:rPr lang="ru-RU" sz="2800" dirty="0" err="1"/>
              <a:t>опиранием</a:t>
            </a:r>
            <a:r>
              <a:rPr lang="ru-RU" sz="2800" dirty="0"/>
              <a:t> на два вагона - расстояние между серединами опор, на которые опирается груз. </a:t>
            </a:r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5851217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Габариты погрузки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85748" y="694671"/>
            <a:ext cx="8232747" cy="581697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Проверка </a:t>
            </a:r>
            <a:r>
              <a:rPr lang="ru-RU" sz="2800" dirty="0" err="1"/>
              <a:t>габаритности</a:t>
            </a:r>
            <a:r>
              <a:rPr lang="ru-RU" sz="2800" dirty="0"/>
              <a:t> груза </a:t>
            </a:r>
            <a:endParaRPr lang="ru-RU" sz="2800" dirty="0" smtClean="0"/>
          </a:p>
          <a:p>
            <a:pPr algn="ctr"/>
            <a:r>
              <a:rPr lang="ru-RU" sz="2800" dirty="0" smtClean="0"/>
              <a:t>должна </a:t>
            </a:r>
            <a:r>
              <a:rPr lang="ru-RU" sz="2800" dirty="0"/>
              <a:t>производиться при условии </a:t>
            </a: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нахождения </a:t>
            </a:r>
            <a:r>
              <a:rPr lang="ru-RU" sz="2800" b="1" dirty="0">
                <a:solidFill>
                  <a:srgbClr val="C00000"/>
                </a:solidFill>
              </a:rPr>
              <a:t>вагона на прямом горизонтальном участке пути 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совмещения </a:t>
            </a:r>
            <a:r>
              <a:rPr lang="ru-RU" sz="2800" b="1" dirty="0">
                <a:solidFill>
                  <a:srgbClr val="C00000"/>
                </a:solidFill>
              </a:rPr>
              <a:t>продольной вертикальной плоскости симметрии вагона с осью железнодорожного пути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 algn="just"/>
            <a:r>
              <a:rPr lang="ru-RU" sz="2800" dirty="0" smtClean="0"/>
              <a:t> </a:t>
            </a:r>
            <a:r>
              <a:rPr lang="ru-RU" sz="2400" dirty="0"/>
              <a:t>Для грузов, длина либо размещение которых не соответствует установленным в таблице 5 настоящей главы ограничениям, допускаемая ширина по условию вписывания в основной габарит погрузки при прохождении кривых участков пути определяется по методике, приведенной в </a:t>
            </a:r>
            <a:r>
              <a:rPr lang="ru-RU" sz="2400" dirty="0" smtClean="0"/>
              <a:t>разделе11 Главы 1 ТУ.</a:t>
            </a:r>
          </a:p>
        </p:txBody>
      </p:sp>
    </p:spTree>
    <p:extLst>
      <p:ext uri="{BB962C8B-B14F-4D97-AF65-F5344CB8AC3E}">
        <p14:creationId xmlns:p14="http://schemas.microsoft.com/office/powerpoint/2010/main" val="420218918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Подготовка вагонов, контейнеров к погрузке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57200" y="990600"/>
            <a:ext cx="8232747" cy="433965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погрузкой пол вагона, опорные поверхности груза, подкладок, прокладок, упорных и распорных брусков, а также поверхности груза в местах контакта с обвязками и растяжками должны быть дополнительно очищены отправителем от снега, льда и грязи.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зимнее время грузоотправитель должен посыпать пол вагона и поверхности подкладок в местах опирания груза тонким слоем (1-2 мм)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чистого сухого песка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1010735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Подготовка вагонов, контейнеров к погрузке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57200" y="1143000"/>
            <a:ext cx="8353452" cy="464742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Разгрузочные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люки полувагонов должны быть закрыты и заперты на запоры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Если размещение груза производится в пределах погрузочной длины и ширины кузова,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торцовые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борта платформ, торцовые двери полувагонов должны быть закрыты и заперты на запоры,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клиновые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запоры бортов платформ осажены вниз до упора,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исключением случаев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когда технология погрузки предполагает использование открытых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бортов, дверей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443071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Подготовка вагонов, контейнеров к погрузке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30252" y="1253341"/>
            <a:ext cx="8232747" cy="23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Перед </a:t>
            </a:r>
            <a:r>
              <a:rPr lang="ru-RU" sz="2800" dirty="0"/>
              <a:t>погрузкой грузов, </a:t>
            </a:r>
            <a:endParaRPr lang="ru-RU" sz="2800" dirty="0" smtClean="0"/>
          </a:p>
          <a:p>
            <a:r>
              <a:rPr lang="ru-RU" sz="2800" b="1" u="sng" dirty="0" smtClean="0">
                <a:solidFill>
                  <a:srgbClr val="C00000"/>
                </a:solidFill>
              </a:rPr>
              <a:t>длина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которых превышает длину пола платформы, </a:t>
            </a:r>
            <a:r>
              <a:rPr lang="ru-RU" sz="2800" dirty="0"/>
              <a:t>полувагона, торцовые борта платформы должны быть откинуты на кронштейны, </a:t>
            </a:r>
            <a:endParaRPr lang="ru-RU" sz="2800" dirty="0" smtClean="0"/>
          </a:p>
          <a:p>
            <a:r>
              <a:rPr lang="ru-RU" sz="2800" dirty="0" smtClean="0"/>
              <a:t>а </a:t>
            </a:r>
            <a:r>
              <a:rPr lang="ru-RU" sz="2800" dirty="0"/>
              <a:t>двери полувагона - открыты и закреплены.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56105" t="39700" r="11214" b="24602"/>
          <a:stretch>
            <a:fillRect/>
          </a:stretch>
        </p:blipFill>
        <p:spPr bwMode="auto">
          <a:xfrm>
            <a:off x="533400" y="37338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78858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Подготовка вагонов, контейнеров к погрузке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5800" y="1905000"/>
            <a:ext cx="789799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 </a:t>
            </a:r>
            <a:r>
              <a:rPr lang="ru-RU" sz="2800" dirty="0"/>
              <a:t>целью исключения опирания груза на откинутые торцовые борта платформы груз должен быть размещен на подкладках. 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227938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8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Общие положения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83920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5800" y="1295400"/>
            <a:ext cx="7823545" cy="421653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Настоящие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Технические условия размещения и крепления грузов в вагонах и контейнерах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устанавливают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порядок и условия размещения и крепления грузов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универсальных четырехосных вагонах (полувагонах, платформах, крытых)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контейнерах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железнодорожных перевозках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территории Российской Федерации по железнодорожным путям, имеющим ширину колеи 1520 мм, со скоростью движения до 100 км/ч включительно. 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Подготовка вагонов, контейнеров к погрузке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85748" y="694671"/>
            <a:ext cx="8232747" cy="60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Перед </a:t>
            </a:r>
            <a:r>
              <a:rPr lang="ru-RU" sz="2800" dirty="0"/>
              <a:t>погрузкой грузов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ширина</a:t>
            </a:r>
            <a:r>
              <a:rPr lang="ru-RU" sz="2800" dirty="0">
                <a:solidFill>
                  <a:srgbClr val="C00000"/>
                </a:solidFill>
              </a:rPr>
              <a:t> которых превышает ширину пола </a:t>
            </a:r>
            <a:r>
              <a:rPr lang="ru-RU" sz="2800" b="1" dirty="0">
                <a:solidFill>
                  <a:srgbClr val="C00000"/>
                </a:solidFill>
              </a:rPr>
              <a:t>платформы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все секции продольных бортов платформы или некоторые из них должны быть грузоотправителем открыты и закреплены с помощью колец, имеющихся на продольных бортах за металлические крючки, расположенные на продольных балках рамы платформы. </a:t>
            </a:r>
            <a:endParaRPr lang="ru-RU" sz="2800" dirty="0" smtClean="0"/>
          </a:p>
          <a:p>
            <a:pPr algn="just"/>
            <a:r>
              <a:rPr lang="ru-RU" sz="2800" dirty="0" smtClean="0"/>
              <a:t>	В </a:t>
            </a:r>
            <a:r>
              <a:rPr lang="ru-RU" sz="2800" dirty="0"/>
              <a:t>случае отсутствия колец противоположные секции бортов должны быть грузоотправителем скреплены увязкой из проволоки диаметром не менее 4 мм в две нити, которая пропускается под боковыми и хребтовыми балками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32371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Подготовка вагонов, контейнеров к погрузке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85748" y="694671"/>
            <a:ext cx="8232747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случаях, когда опущенные борта закрывают трафаретный номер платформы, он должен быть нанесен несмываемой белой краской на левых крайних секциях опущенных продольных бортов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Секции продольных бортов платформ сцепа также должны быть открыты, если они препятствуют естественному поперечному смещению груза при движении вагонов в криволинейных участках пути.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771265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Подготовка вагонов, контейнеров к погрузке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33400" y="685800"/>
            <a:ext cx="823274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Для </a:t>
            </a:r>
            <a:r>
              <a:rPr lang="ru-RU" sz="2800" dirty="0"/>
              <a:t>погрузки длинномерного груза формируется сцеп из двух и более вагонов в соответствии с требованиями </a:t>
            </a:r>
            <a:r>
              <a:rPr lang="ru-RU" sz="2800" dirty="0" smtClean="0"/>
              <a:t>раздела 1  Главы 1 ТУ.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l="7082" t="43700" r="63782" b="26900"/>
          <a:stretch>
            <a:fillRect/>
          </a:stretch>
        </p:blipFill>
        <p:spPr bwMode="auto">
          <a:xfrm>
            <a:off x="533400" y="3505200"/>
            <a:ext cx="8153400" cy="2892191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74495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Подготовка вагонов, контейнеров к погрузке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636518" y="6019800"/>
            <a:ext cx="3992881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85748" y="694671"/>
            <a:ext cx="8232747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Для </a:t>
            </a:r>
            <a:r>
              <a:rPr lang="ru-RU" sz="2800" dirty="0"/>
              <a:t>предотвращения разъединения вагонов сцепа при маневровых работах в пути следования рукоятки </a:t>
            </a:r>
            <a:r>
              <a:rPr lang="ru-RU" sz="2800" dirty="0" err="1"/>
              <a:t>расцепных</a:t>
            </a:r>
            <a:r>
              <a:rPr lang="ru-RU" sz="2800" dirty="0"/>
              <a:t> рычагов должны быть закреплены к кронштейнам проволокой, а на боковых бортах вагонов с обеих сторон должна быть нанесена несмываемой краской надпись </a:t>
            </a:r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«</a:t>
            </a:r>
            <a:r>
              <a:rPr lang="ru-RU" sz="2800" b="1" dirty="0">
                <a:solidFill>
                  <a:srgbClr val="0033CC"/>
                </a:solidFill>
              </a:rPr>
              <a:t>Сцеп не разъединять».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987590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Средства крепления грузов в вагонах</a:t>
            </a:r>
            <a:r>
              <a:rPr lang="ru-RU" sz="2800" dirty="0"/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636518" y="6019800"/>
            <a:ext cx="3992881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23368" y="657224"/>
            <a:ext cx="8592032" cy="612475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dirty="0" smtClean="0"/>
              <a:t>Для </a:t>
            </a:r>
            <a:r>
              <a:rPr lang="ru-RU" altLang="ru-RU" sz="2800" dirty="0"/>
              <a:t>крепления грузов в вагонах </a:t>
            </a:r>
            <a:r>
              <a:rPr lang="ru-RU" altLang="ru-RU" sz="2800" dirty="0" smtClean="0"/>
              <a:t>применяются:</a:t>
            </a:r>
          </a:p>
          <a:p>
            <a:pPr marL="1828800" lvl="3" indent="-4572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</a:t>
            </a:r>
            <a:r>
              <a:rPr lang="ru-RU" altLang="ru-RU" sz="2400" b="1" dirty="0">
                <a:solidFill>
                  <a:srgbClr val="0033CC"/>
                </a:solidFill>
              </a:rPr>
              <a:t>растяжки,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обвязки</a:t>
            </a:r>
            <a:r>
              <a:rPr lang="ru-RU" altLang="ru-RU" sz="2400" b="1" dirty="0">
                <a:solidFill>
                  <a:srgbClr val="0033CC"/>
                </a:solidFill>
              </a:rPr>
              <a:t>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стяжки </a:t>
            </a:r>
            <a:r>
              <a:rPr lang="ru-RU" altLang="ru-RU" sz="2400" b="1" dirty="0">
                <a:solidFill>
                  <a:srgbClr val="0033CC"/>
                </a:solidFill>
              </a:rPr>
              <a:t>(в том числе многозвенные),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увязки</a:t>
            </a:r>
            <a:r>
              <a:rPr lang="ru-RU" altLang="ru-RU" sz="2400" b="1" dirty="0">
                <a:solidFill>
                  <a:srgbClr val="0033CC"/>
                </a:solidFill>
              </a:rPr>
              <a:t>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деревянные </a:t>
            </a:r>
            <a:r>
              <a:rPr lang="ru-RU" altLang="ru-RU" sz="2400" b="1" dirty="0">
                <a:solidFill>
                  <a:srgbClr val="0033CC"/>
                </a:solidFill>
              </a:rPr>
              <a:t>стойки,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бруски </a:t>
            </a:r>
            <a:r>
              <a:rPr lang="ru-RU" altLang="ru-RU" sz="2400" b="1" dirty="0">
                <a:solidFill>
                  <a:srgbClr val="0033CC"/>
                </a:solidFill>
              </a:rPr>
              <a:t>и щиты,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упорные </a:t>
            </a:r>
            <a:r>
              <a:rPr lang="ru-RU" altLang="ru-RU" sz="2400" b="1" dirty="0">
                <a:solidFill>
                  <a:srgbClr val="0033CC"/>
                </a:solidFill>
              </a:rPr>
              <a:t>башмаки</a:t>
            </a:r>
            <a:r>
              <a:rPr lang="ru-RU" altLang="ru-RU" sz="2400" b="1" dirty="0" smtClean="0">
                <a:solidFill>
                  <a:srgbClr val="0033CC"/>
                </a:solidFill>
              </a:rPr>
              <a:t>,</a:t>
            </a: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"</a:t>
            </a:r>
            <a:r>
              <a:rPr lang="ru-RU" altLang="ru-RU" sz="2400" b="1" dirty="0">
                <a:solidFill>
                  <a:srgbClr val="0033CC"/>
                </a:solidFill>
              </a:rPr>
              <a:t>шпоры",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каркасы</a:t>
            </a:r>
            <a:r>
              <a:rPr lang="ru-RU" altLang="ru-RU" sz="2400" b="1" dirty="0">
                <a:solidFill>
                  <a:srgbClr val="0033CC"/>
                </a:solidFill>
              </a:rPr>
              <a:t>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кассеты</a:t>
            </a:r>
            <a:r>
              <a:rPr lang="ru-RU" altLang="ru-RU" sz="2400" b="1" dirty="0">
                <a:solidFill>
                  <a:srgbClr val="0033CC"/>
                </a:solidFill>
              </a:rPr>
              <a:t>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пирамиды</a:t>
            </a:r>
            <a:r>
              <a:rPr lang="ru-RU" altLang="ru-RU" sz="2400" b="1" dirty="0">
                <a:solidFill>
                  <a:srgbClr val="0033CC"/>
                </a:solidFill>
              </a:rPr>
              <a:t>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ложементы</a:t>
            </a:r>
            <a:r>
              <a:rPr lang="ru-RU" altLang="ru-RU" sz="2400" b="1" dirty="0">
                <a:solidFill>
                  <a:srgbClr val="0033CC"/>
                </a:solidFill>
              </a:rPr>
              <a:t>,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33CC"/>
                </a:solidFill>
              </a:rPr>
              <a:t>   турникетные </a:t>
            </a:r>
            <a:r>
              <a:rPr lang="ru-RU" altLang="ru-RU" sz="2400" b="1" dirty="0">
                <a:solidFill>
                  <a:srgbClr val="0033CC"/>
                </a:solidFill>
              </a:rPr>
              <a:t>устройства. </a:t>
            </a:r>
            <a:endParaRPr lang="ru-RU" altLang="ru-RU" sz="2400" b="1" dirty="0" smtClean="0">
              <a:solidFill>
                <a:srgbClr val="0033CC"/>
              </a:solidFill>
            </a:endParaRPr>
          </a:p>
          <a:p>
            <a:pPr algn="just" eaLnBrk="1" hangingPunct="1"/>
            <a:r>
              <a:rPr lang="ru-RU" altLang="ru-RU" sz="2400" b="1" dirty="0" smtClean="0"/>
              <a:t>Средства </a:t>
            </a:r>
            <a:r>
              <a:rPr lang="ru-RU" altLang="ru-RU" sz="2400" b="1" dirty="0"/>
              <a:t>крепления могут быть одноразового и многоразового использования (многооборотные</a:t>
            </a:r>
            <a:r>
              <a:rPr lang="ru-RU" altLang="ru-RU" sz="2400" b="1" dirty="0" smtClean="0"/>
              <a:t>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680738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Средства крепления грузов в вагонах</a:t>
            </a:r>
            <a:r>
              <a:rPr lang="ru-RU" sz="2800" dirty="0"/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23368" y="657224"/>
            <a:ext cx="6153632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2800" b="1" i="1" u="sng" dirty="0"/>
              <a:t>Растяжка</a:t>
            </a:r>
            <a:r>
              <a:rPr lang="ru-RU" altLang="ru-RU" sz="2800" dirty="0"/>
              <a:t> - средство крепления, закрепляемое </a:t>
            </a:r>
            <a:r>
              <a:rPr lang="ru-RU" alt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концом </a:t>
            </a:r>
            <a:r>
              <a:rPr lang="ru-RU" altLang="ru-RU" sz="2800" dirty="0"/>
              <a:t>за </a:t>
            </a:r>
            <a:r>
              <a:rPr lang="ru-RU" altLang="ru-RU" sz="2800" dirty="0" err="1"/>
              <a:t>увязочное</a:t>
            </a:r>
            <a:r>
              <a:rPr lang="ru-RU" altLang="ru-RU" sz="2800" dirty="0"/>
              <a:t> устройство на грузе, </a:t>
            </a:r>
            <a:endParaRPr lang="ru-RU" altLang="ru-RU" sz="2800" dirty="0" smtClean="0"/>
          </a:p>
          <a:p>
            <a:pPr algn="just" eaLnBrk="1" hangingPunct="1"/>
            <a:r>
              <a:rPr lang="ru-RU" alt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 концом </a:t>
            </a:r>
            <a:r>
              <a:rPr lang="ru-RU" altLang="ru-RU" sz="2800" dirty="0"/>
              <a:t>- за специально предназначенное для этого </a:t>
            </a:r>
            <a:r>
              <a:rPr lang="ru-RU" altLang="ru-RU" sz="2800" dirty="0" err="1"/>
              <a:t>увязочное</a:t>
            </a:r>
            <a:r>
              <a:rPr lang="ru-RU" altLang="ru-RU" sz="2800" dirty="0"/>
              <a:t> устройство на кузове вагона. </a:t>
            </a:r>
          </a:p>
          <a:p>
            <a:pPr eaLnBrk="1" hangingPunct="1"/>
            <a:endParaRPr lang="ru-RU" altLang="ru-RU" sz="2800" dirty="0"/>
          </a:p>
        </p:txBody>
      </p:sp>
      <p:pic>
        <p:nvPicPr>
          <p:cNvPr id="16" name="Picture 2" descr="http://docs.cntd.ru/picture/get?id=P0190&amp;doc_id=499077986&amp;size=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89" y="3581401"/>
            <a:ext cx="5181011" cy="3063854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8788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Средства крепления грузов в вагонах</a:t>
            </a:r>
            <a:r>
              <a:rPr lang="ru-RU" sz="2800" dirty="0"/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23368" y="657224"/>
            <a:ext cx="5620232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ru-RU" altLang="ru-RU" sz="2800" dirty="0"/>
          </a:p>
          <a:p>
            <a:pPr algn="just" eaLnBrk="1" hangingPunct="1"/>
            <a:r>
              <a:rPr lang="ru-RU" altLang="ru-RU" sz="2800" b="1" i="1" u="sng" dirty="0">
                <a:solidFill>
                  <a:srgbClr val="0033CC"/>
                </a:solidFill>
              </a:rPr>
              <a:t>Обвязка</a:t>
            </a:r>
            <a:r>
              <a:rPr lang="ru-RU" altLang="ru-RU" sz="2800" dirty="0"/>
              <a:t> - средство крепления, охватывающее груз и закрепляемое </a:t>
            </a:r>
            <a:r>
              <a:rPr lang="ru-RU" alt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обоими концами за </a:t>
            </a:r>
            <a:r>
              <a:rPr lang="ru-RU" alt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увязочные</a:t>
            </a:r>
            <a:r>
              <a:rPr lang="ru-RU" alt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устройства на кузове вагона. </a:t>
            </a:r>
            <a:endParaRPr lang="ru-RU" alt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/>
            <a:endParaRPr lang="ru-RU" altLang="ru-RU" sz="2800" dirty="0">
              <a:solidFill>
                <a:srgbClr val="0033CC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56" y="3208133"/>
            <a:ext cx="4267200" cy="342499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8209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Средства крепления грузов в вагонах</a:t>
            </a:r>
            <a:r>
              <a:rPr lang="ru-RU" sz="2800" dirty="0"/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23368" y="657224"/>
            <a:ext cx="5620232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ru-RU" altLang="ru-RU" sz="2800" dirty="0"/>
          </a:p>
          <a:p>
            <a:pPr algn="just" eaLnBrk="1" hangingPunct="1"/>
            <a:r>
              <a:rPr lang="ru-RU" altLang="ru-RU" sz="2800" b="1" i="1" u="sng" dirty="0">
                <a:solidFill>
                  <a:srgbClr val="0033CC"/>
                </a:solidFill>
              </a:rPr>
              <a:t>Стяжка</a:t>
            </a:r>
            <a:r>
              <a:rPr lang="ru-RU" altLang="ru-RU" sz="2800" dirty="0">
                <a:solidFill>
                  <a:srgbClr val="0033CC"/>
                </a:solidFill>
              </a:rPr>
              <a:t> </a:t>
            </a:r>
            <a:r>
              <a:rPr lang="ru-RU" altLang="ru-RU" sz="2800" dirty="0"/>
              <a:t>- средство крепления, предназначенное для соединения между собой и натяжения других средств крепления (как правило, растяжек, обвязок, стоек). </a:t>
            </a:r>
            <a:endParaRPr lang="ru-RU" altLang="ru-RU" sz="2800" b="1" i="1" u="sng" dirty="0"/>
          </a:p>
          <a:p>
            <a:pPr algn="just" eaLnBrk="1" hangingPunct="1"/>
            <a:endParaRPr lang="ru-RU" altLang="ru-RU" sz="2800" dirty="0">
              <a:solidFill>
                <a:srgbClr val="0033CC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12401"/>
            <a:ext cx="4876800" cy="3216999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363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Средства крепления грузов в вагонах</a:t>
            </a:r>
            <a:r>
              <a:rPr lang="ru-RU" sz="2800" dirty="0"/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23368" y="657224"/>
            <a:ext cx="562023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ru-RU" altLang="ru-RU" sz="2800" dirty="0"/>
          </a:p>
          <a:p>
            <a:pPr algn="just" eaLnBrk="1" hangingPunct="1"/>
            <a:r>
              <a:rPr lang="ru-RU" altLang="ru-RU" sz="2800" b="1" i="1" u="sng" dirty="0">
                <a:solidFill>
                  <a:srgbClr val="0033CC"/>
                </a:solidFill>
              </a:rPr>
              <a:t>Увязка</a:t>
            </a:r>
            <a:r>
              <a:rPr lang="ru-RU" altLang="ru-RU" sz="2800" dirty="0"/>
              <a:t> - средство крепления, предназначенное для объединения отдельных единиц груза в одно грузовое место.</a:t>
            </a:r>
          </a:p>
          <a:p>
            <a:pPr algn="just" eaLnBrk="1" hangingPunct="1"/>
            <a:endParaRPr lang="ru-RU" altLang="ru-RU" sz="2800" dirty="0">
              <a:solidFill>
                <a:srgbClr val="0033CC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84" y="3046473"/>
            <a:ext cx="5647005" cy="358292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6016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Для крепления растяжек и обвязок в вагонах используются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14084" y="1243387"/>
            <a:ext cx="8515832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ru-RU" altLang="ru-RU" sz="2800" dirty="0"/>
          </a:p>
          <a:p>
            <a:pPr algn="ctr" eaLnBrk="1" hangingPunct="1"/>
            <a:r>
              <a:rPr lang="ru-RU" sz="2800" b="1" dirty="0">
                <a:solidFill>
                  <a:srgbClr val="0033CC"/>
                </a:solidFill>
              </a:rPr>
              <a:t>на платформах </a:t>
            </a:r>
            <a:r>
              <a:rPr lang="ru-RU" sz="2800" b="1" dirty="0" smtClean="0">
                <a:solidFill>
                  <a:srgbClr val="0033CC"/>
                </a:solidFill>
              </a:rPr>
              <a:t>:</a:t>
            </a:r>
          </a:p>
          <a:p>
            <a:pPr algn="ctr" eaLnBrk="1" hangingPunct="1"/>
            <a:endParaRPr lang="ru-RU" sz="2800" dirty="0" smtClean="0"/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боковые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торцовые стоечные скобы;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опорные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кронштейны на концевой балке;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напольные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увязочные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устройства (при наличии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боковые скобы на платформах для крупнотоннажных контейнеров и колесной техники; </a:t>
            </a:r>
            <a:endParaRPr lang="ru-RU" alt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76741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8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Общие положения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33400" y="1066800"/>
            <a:ext cx="8232747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Размещение и крепление грузов способами, которые не предусмотрены настоящими ТУ, должны выполняться в соответствии со способами,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установленными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местными техническими условиями размещения и крепления грузов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(МТУ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положениям, предусмотренным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пункте 7.1 ,7.2    Главы 1 ТУ.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крепление грузов способами, не разработанными ТУ и МТУ, должны выполняться в соответствии со способами,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установленными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непредусмотренными техническими условиями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(НТУ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положениям пункта 7.3 Главы 1 ТУ.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4290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Для крепления растяжек и обвязок в вагонах используются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4" descr="http://docs.cntd.ru/picture/get?id=P016B&amp;doc_id=499077986&amp;size=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2" y="838200"/>
            <a:ext cx="8843704" cy="48768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5559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Для крепления растяжек и обвязок в вагонах используются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14084" y="1243387"/>
            <a:ext cx="8515832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ru-RU" altLang="ru-RU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полувагонах : </a:t>
            </a:r>
          </a:p>
          <a:p>
            <a:pPr algn="ctr" eaLnBrk="1" hangingPunct="1"/>
            <a:endParaRPr lang="ru-RU" sz="28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нижние </a:t>
            </a:r>
            <a:r>
              <a:rPr lang="ru-RU" sz="2800" dirty="0" err="1"/>
              <a:t>увязочные</a:t>
            </a:r>
            <a:r>
              <a:rPr lang="ru-RU" sz="2800" dirty="0"/>
              <a:t> устройства (косынки); </a:t>
            </a:r>
            <a:endParaRPr lang="ru-RU" sz="28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средние </a:t>
            </a:r>
            <a:r>
              <a:rPr lang="ru-RU" sz="2800" dirty="0" err="1"/>
              <a:t>увязочные</a:t>
            </a:r>
            <a:r>
              <a:rPr lang="ru-RU" sz="2800" dirty="0"/>
              <a:t> устройства, находящиеся на стойках боковых стен на высоте 1100-1200 мм от пола</a:t>
            </a:r>
            <a:r>
              <a:rPr lang="ru-RU" sz="2800" dirty="0" smtClean="0"/>
              <a:t>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верхние </a:t>
            </a:r>
            <a:r>
              <a:rPr lang="ru-RU" sz="2800" dirty="0" err="1"/>
              <a:t>увязочные</a:t>
            </a:r>
            <a:r>
              <a:rPr lang="ru-RU" sz="2800" dirty="0"/>
              <a:t> устройства в виде скоб внутри и снаружи верхней обвязки кузова.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alt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14208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716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Для крепления растяжек и обвязок в вагонах используются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44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0526" r="19660" b="51310"/>
          <a:stretch/>
        </p:blipFill>
        <p:spPr bwMode="auto">
          <a:xfrm>
            <a:off x="284103" y="654726"/>
            <a:ext cx="5222994" cy="290809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8823" r="18606" b="15915"/>
          <a:stretch/>
        </p:blipFill>
        <p:spPr bwMode="auto">
          <a:xfrm>
            <a:off x="3596389" y="3962400"/>
            <a:ext cx="5351489" cy="26869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5004" r="19467" b="7344"/>
          <a:stretch/>
        </p:blipFill>
        <p:spPr bwMode="auto">
          <a:xfrm>
            <a:off x="1843791" y="3443990"/>
            <a:ext cx="5246558" cy="58312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6477000" y="1422972"/>
            <a:ext cx="1957467" cy="1371600"/>
          </a:xfrm>
          <a:prstGeom prst="wedgeRectCallout">
            <a:avLst>
              <a:gd name="adj1" fmla="val -94349"/>
              <a:gd name="adj2" fmla="val 64686"/>
            </a:avLst>
          </a:prstGeom>
          <a:solidFill>
            <a:schemeClr val="bg1">
              <a:lumMod val="95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рррр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9631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600200" y="152400"/>
            <a:ext cx="6781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2057400" y="6553200"/>
            <a:ext cx="5715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8377" y="2967335"/>
            <a:ext cx="800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8" y="14990"/>
            <a:ext cx="9125262" cy="72240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Общие положения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83920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93243" y="1066801"/>
            <a:ext cx="4824000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Размещение и крепление грузов,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габаритные размеры которых превышают нормы, установленные настоящей главой,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осуществлять в соответствии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300" u="sng" dirty="0">
                <a:latin typeface="Times New Roman" pitchFamily="18" charset="0"/>
                <a:cs typeface="Times New Roman" pitchFamily="18" charset="0"/>
              </a:rPr>
              <a:t>Инструкцией по перевозке негабаритных и тяжеловесных грузов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 железных дорогах государств - участников СНГ, Латвийской Республики, Литовской Республики, Эстонской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Республики.</a:t>
            </a:r>
            <a:endParaRPr lang="en-US" alt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fto7_RodionovaED\AppData\Local\Microsoft\Windows\Temporary Internet Files\Content.Outlook\D6IXO0R9\instruktsija-po-perevozke-negabaritnykh-gru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66800"/>
            <a:ext cx="3349256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27596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8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Общие положения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33400" y="1143000"/>
            <a:ext cx="8232747" cy="458587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Размещение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крепление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съемного навесного оборудования, закрепление поворотных выдвигающихся частей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новых кранов на железнодорожном ходу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перевозимых от заводов изготовителей, а также кранов такого типа, не бывших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употреблении,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соответствии с Инструкцией по приведению в транспортное положение и порядку сопровождения конкретного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крана,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утвержденной заводом-изготовителем крана и согласованной федеральным органом исполнительной власти в области железнодорожного транспорта. </a:t>
            </a:r>
          </a:p>
        </p:txBody>
      </p:sp>
    </p:spTree>
    <p:extLst>
      <p:ext uri="{BB962C8B-B14F-4D97-AF65-F5344CB8AC3E}">
        <p14:creationId xmlns:p14="http://schemas.microsoft.com/office/powerpoint/2010/main" val="147067829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8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Общие положения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30253" y="838200"/>
            <a:ext cx="8172000" cy="30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Размещение и крепление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съемного навесного оборудования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бывших в употреблении кранов такого типа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 также закрепление поворотных, выдвигающихся частей кранов, предъявляемых к перевозке без съемного навесного оборудования,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осуществляются в соответствии с НТУ, утвержденными в установленном разделе 7 Главы  1 ТУ.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8148" r="50000" b="70751"/>
          <a:stretch>
            <a:fillRect/>
          </a:stretch>
        </p:blipFill>
        <p:spPr bwMode="auto">
          <a:xfrm>
            <a:off x="533400" y="4191000"/>
            <a:ext cx="8153400" cy="23622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374486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8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Общие положения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30252" y="838200"/>
            <a:ext cx="8232747" cy="513986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Размещение и крепление грузов,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поступающих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железнодорожных администраций других государств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должны соответствовать действующим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железнодорожном транспорте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Российской Федерации требованиям, если иное не установлено международными соглашениями, участником которых является Российская Федерация.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010652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8" y="14990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Габариты погрузки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92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38200" y="838200"/>
            <a:ext cx="4114800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800" dirty="0"/>
              <a:t>Размещение </a:t>
            </a:r>
            <a:r>
              <a:rPr lang="ru-RU" sz="2800" b="1" dirty="0">
                <a:solidFill>
                  <a:srgbClr val="C00000"/>
                </a:solidFill>
              </a:rPr>
              <a:t>на открытом </a:t>
            </a:r>
            <a:r>
              <a:rPr lang="ru-RU" sz="2800" b="1" dirty="0" smtClean="0">
                <a:solidFill>
                  <a:srgbClr val="C00000"/>
                </a:solidFill>
              </a:rPr>
              <a:t>железнодорожном подвижном </a:t>
            </a:r>
            <a:r>
              <a:rPr lang="ru-RU" sz="2800" b="1" dirty="0">
                <a:solidFill>
                  <a:srgbClr val="C00000"/>
                </a:solidFill>
              </a:rPr>
              <a:t>составе</a:t>
            </a:r>
            <a:r>
              <a:rPr lang="ru-RU" sz="2800" dirty="0"/>
              <a:t> грузов в зависимости от их размеров и крепления </a:t>
            </a:r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должно осуществляться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в пределах габаритов </a:t>
            </a:r>
            <a:r>
              <a:rPr lang="ru-RU" sz="2800" dirty="0" smtClean="0"/>
              <a:t>погрузки</a:t>
            </a:r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58334" t="14444" r="29583" b="53704"/>
          <a:stretch>
            <a:fillRect/>
          </a:stretch>
        </p:blipFill>
        <p:spPr bwMode="auto">
          <a:xfrm>
            <a:off x="5181600" y="762000"/>
            <a:ext cx="380291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59016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119"/>
            <a:ext cx="9144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-685800" y="-657225"/>
            <a:ext cx="7162800" cy="1314449"/>
            <a:chOff x="0" y="0"/>
            <a:chExt cx="11910" cy="2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91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375" y="1147"/>
              <a:ext cx="598" cy="546"/>
            </a:xfrm>
            <a:custGeom>
              <a:avLst/>
              <a:gdLst/>
              <a:ahLst/>
              <a:cxnLst>
                <a:cxn ang="0">
                  <a:pos x="693" y="181"/>
                </a:cxn>
                <a:cxn ang="0">
                  <a:pos x="762" y="188"/>
                </a:cxn>
                <a:cxn ang="0">
                  <a:pos x="801" y="212"/>
                </a:cxn>
                <a:cxn ang="0">
                  <a:pos x="823" y="251"/>
                </a:cxn>
                <a:cxn ang="0">
                  <a:pos x="830" y="318"/>
                </a:cxn>
                <a:cxn ang="0">
                  <a:pos x="827" y="825"/>
                </a:cxn>
                <a:cxn ang="0">
                  <a:pos x="809" y="867"/>
                </a:cxn>
                <a:cxn ang="0">
                  <a:pos x="775" y="896"/>
                </a:cxn>
                <a:cxn ang="0">
                  <a:pos x="719" y="908"/>
                </a:cxn>
                <a:cxn ang="0">
                  <a:pos x="460" y="908"/>
                </a:cxn>
                <a:cxn ang="0">
                  <a:pos x="413" y="904"/>
                </a:cxn>
                <a:cxn ang="0">
                  <a:pos x="381" y="886"/>
                </a:cxn>
                <a:cxn ang="0">
                  <a:pos x="367" y="867"/>
                </a:cxn>
                <a:cxn ang="0">
                  <a:pos x="361" y="844"/>
                </a:cxn>
                <a:cxn ang="0">
                  <a:pos x="367" y="809"/>
                </a:cxn>
                <a:cxn ang="0">
                  <a:pos x="390" y="768"/>
                </a:cxn>
                <a:cxn ang="0">
                  <a:pos x="239" y="364"/>
                </a:cxn>
                <a:cxn ang="0">
                  <a:pos x="16" y="664"/>
                </a:cxn>
                <a:cxn ang="0">
                  <a:pos x="1" y="710"/>
                </a:cxn>
                <a:cxn ang="0">
                  <a:pos x="4" y="759"/>
                </a:cxn>
                <a:cxn ang="0">
                  <a:pos x="34" y="817"/>
                </a:cxn>
                <a:cxn ang="0">
                  <a:pos x="137" y="954"/>
                </a:cxn>
                <a:cxn ang="0">
                  <a:pos x="211" y="1033"/>
                </a:cxn>
                <a:cxn ang="0">
                  <a:pos x="277" y="1070"/>
                </a:cxn>
                <a:cxn ang="0">
                  <a:pos x="355" y="1087"/>
                </a:cxn>
                <a:cxn ang="0">
                  <a:pos x="449" y="1091"/>
                </a:cxn>
                <a:cxn ang="0">
                  <a:pos x="728" y="1091"/>
                </a:cxn>
                <a:cxn ang="0">
                  <a:pos x="829" y="1085"/>
                </a:cxn>
                <a:cxn ang="0">
                  <a:pos x="908" y="1070"/>
                </a:cxn>
                <a:cxn ang="0">
                  <a:pos x="987" y="1043"/>
                </a:cxn>
                <a:cxn ang="0">
                  <a:pos x="1060" y="997"/>
                </a:cxn>
                <a:cxn ang="0">
                  <a:pos x="1119" y="932"/>
                </a:cxn>
                <a:cxn ang="0">
                  <a:pos x="1158" y="861"/>
                </a:cxn>
                <a:cxn ang="0">
                  <a:pos x="1180" y="786"/>
                </a:cxn>
                <a:cxn ang="0">
                  <a:pos x="1191" y="719"/>
                </a:cxn>
                <a:cxn ang="0">
                  <a:pos x="1195" y="636"/>
                </a:cxn>
                <a:cxn ang="0">
                  <a:pos x="1194" y="391"/>
                </a:cxn>
                <a:cxn ang="0">
                  <a:pos x="1185" y="327"/>
                </a:cxn>
                <a:cxn ang="0">
                  <a:pos x="1167" y="255"/>
                </a:cxn>
                <a:cxn ang="0">
                  <a:pos x="1134" y="181"/>
                </a:cxn>
                <a:cxn ang="0">
                  <a:pos x="1080" y="113"/>
                </a:cxn>
                <a:cxn ang="0">
                  <a:pos x="1012" y="61"/>
                </a:cxn>
                <a:cxn ang="0">
                  <a:pos x="935" y="26"/>
                </a:cxn>
                <a:cxn ang="0">
                  <a:pos x="856" y="8"/>
                </a:cxn>
                <a:cxn ang="0">
                  <a:pos x="777" y="1"/>
                </a:cxn>
                <a:cxn ang="0">
                  <a:pos x="367" y="0"/>
                </a:cxn>
                <a:cxn ang="0">
                  <a:pos x="305" y="7"/>
                </a:cxn>
                <a:cxn ang="0">
                  <a:pos x="269" y="29"/>
                </a:cxn>
                <a:cxn ang="0">
                  <a:pos x="245" y="66"/>
                </a:cxn>
                <a:cxn ang="0">
                  <a:pos x="239" y="127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948" y="1329"/>
              <a:ext cx="501" cy="36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002" y="0"/>
                </a:cxn>
                <a:cxn ang="0">
                  <a:pos x="456" y="727"/>
                </a:cxn>
                <a:cxn ang="0">
                  <a:pos x="0" y="727"/>
                </a:cxn>
                <a:cxn ang="0">
                  <a:pos x="546" y="0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34" y="1329"/>
              <a:ext cx="688" cy="5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7" y="65"/>
                </a:cxn>
                <a:cxn ang="0">
                  <a:pos x="19" y="42"/>
                </a:cxn>
                <a:cxn ang="0">
                  <a:pos x="42" y="19"/>
                </a:cxn>
                <a:cxn ang="0">
                  <a:pos x="67" y="6"/>
                </a:cxn>
                <a:cxn ang="0">
                  <a:pos x="104" y="0"/>
                </a:cxn>
                <a:cxn ang="0">
                  <a:pos x="892" y="0"/>
                </a:cxn>
                <a:cxn ang="0">
                  <a:pos x="960" y="0"/>
                </a:cxn>
                <a:cxn ang="0">
                  <a:pos x="1021" y="3"/>
                </a:cxn>
                <a:cxn ang="0">
                  <a:pos x="1075" y="12"/>
                </a:cxn>
                <a:cxn ang="0">
                  <a:pos x="1122" y="30"/>
                </a:cxn>
                <a:cxn ang="0">
                  <a:pos x="1166" y="58"/>
                </a:cxn>
                <a:cxn ang="0">
                  <a:pos x="1204" y="94"/>
                </a:cxn>
                <a:cxn ang="0">
                  <a:pos x="1274" y="181"/>
                </a:cxn>
                <a:cxn ang="0">
                  <a:pos x="1343" y="272"/>
                </a:cxn>
                <a:cxn ang="0">
                  <a:pos x="1367" y="317"/>
                </a:cxn>
                <a:cxn ang="0">
                  <a:pos x="1375" y="346"/>
                </a:cxn>
                <a:cxn ang="0">
                  <a:pos x="1375" y="379"/>
                </a:cxn>
                <a:cxn ang="0">
                  <a:pos x="1367" y="410"/>
                </a:cxn>
                <a:cxn ang="0">
                  <a:pos x="1341" y="455"/>
                </a:cxn>
                <a:cxn ang="0">
                  <a:pos x="1137" y="727"/>
                </a:cxn>
                <a:cxn ang="0">
                  <a:pos x="978" y="333"/>
                </a:cxn>
                <a:cxn ang="0">
                  <a:pos x="996" y="309"/>
                </a:cxn>
                <a:cxn ang="0">
                  <a:pos x="1009" y="282"/>
                </a:cxn>
                <a:cxn ang="0">
                  <a:pos x="1015" y="253"/>
                </a:cxn>
                <a:cxn ang="0">
                  <a:pos x="1014" y="238"/>
                </a:cxn>
                <a:cxn ang="0">
                  <a:pos x="1009" y="223"/>
                </a:cxn>
                <a:cxn ang="0">
                  <a:pos x="1000" y="210"/>
                </a:cxn>
                <a:cxn ang="0">
                  <a:pos x="990" y="199"/>
                </a:cxn>
                <a:cxn ang="0">
                  <a:pos x="963" y="186"/>
                </a:cxn>
                <a:cxn ang="0">
                  <a:pos x="932" y="181"/>
                </a:cxn>
                <a:cxn ang="0">
                  <a:pos x="902" y="181"/>
                </a:cxn>
                <a:cxn ang="0">
                  <a:pos x="546" y="1091"/>
                </a:cxn>
                <a:cxn ang="0">
                  <a:pos x="181" y="181"/>
                </a:cxn>
                <a:cxn ang="0">
                  <a:pos x="0" y="128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628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19200" y="186689"/>
            <a:ext cx="7162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Габариты погрузки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1524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2286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400" y="3048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01000" y="381000"/>
            <a:ext cx="6096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4131" y="1981200"/>
            <a:ext cx="45719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68740" y="1981200"/>
            <a:ext cx="4571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13914"/>
              </p:ext>
            </p:extLst>
          </p:nvPr>
        </p:nvGraphicFramePr>
        <p:xfrm>
          <a:off x="485748" y="938048"/>
          <a:ext cx="8353452" cy="5520381"/>
        </p:xfrm>
        <a:graphic>
          <a:graphicData uri="http://schemas.openxmlformats.org/drawingml/2006/table">
            <a:tbl>
              <a:tblPr/>
              <a:tblGrid>
                <a:gridCol w="1593635"/>
                <a:gridCol w="3572545"/>
                <a:gridCol w="3187272"/>
              </a:tblGrid>
              <a:tr h="5824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Вид габарита погрузки 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Распространяется на грузы </a:t>
                      </a: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Применение 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6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Основной 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Все грузы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Железнодорожный транспорт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359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Льготный 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Грузы, размещаемые в пределах погрузочной длины платформы, полувагона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Железнодорожный транспорт, за исключением участков:</a:t>
                      </a:r>
                      <a:b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Хабаровск-1 - Амур;</a:t>
                      </a:r>
                      <a:b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Кимкан - Богучан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4316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Зональный 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Лесные грузы, погруженные по ТУ, МТУ. Грузы, размещаемые на основании разрешения МПС России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Железнодорожный транспорт, за исключением участков: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Белореченская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- Туапсе - Веселое;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Крымская - Новороссийск;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Чум -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Лабытнанги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Пукса - Наволок;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Тигей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- Ачинск;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Тоннельная - Новороссийск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5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511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1221</Words>
  <Application>Microsoft Office PowerPoint</Application>
  <PresentationFormat>Экран (4:3)</PresentationFormat>
  <Paragraphs>250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Бакисова Наталья Станиславовна</dc:creator>
  <cp:lastModifiedBy>Пользователь</cp:lastModifiedBy>
  <cp:revision>161</cp:revision>
  <dcterms:modified xsi:type="dcterms:W3CDTF">2024-06-25T11:04:34Z</dcterms:modified>
</cp:coreProperties>
</file>