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5" r:id="rId1"/>
  </p:sldMasterIdLst>
  <p:notesMasterIdLst>
    <p:notesMasterId r:id="rId12"/>
  </p:notesMasterIdLst>
  <p:sldIdLst>
    <p:sldId id="571" r:id="rId2"/>
    <p:sldId id="575" r:id="rId3"/>
    <p:sldId id="576" r:id="rId4"/>
    <p:sldId id="558" r:id="rId5"/>
    <p:sldId id="577" r:id="rId6"/>
    <p:sldId id="568" r:id="rId7"/>
    <p:sldId id="572" r:id="rId8"/>
    <p:sldId id="573" r:id="rId9"/>
    <p:sldId id="574" r:id="rId10"/>
    <p:sldId id="569" r:id="rId11"/>
  </p:sldIdLst>
  <p:sldSz cx="9144000" cy="5143500" type="screen16x9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TCFTO_RogovaD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F0E"/>
    <a:srgbClr val="77933C"/>
    <a:srgbClr val="A3A86B"/>
    <a:srgbClr val="394A58"/>
    <a:srgbClr val="805030"/>
    <a:srgbClr val="CECCA0"/>
    <a:srgbClr val="658446"/>
    <a:srgbClr val="909CAA"/>
    <a:srgbClr val="7FA357"/>
    <a:srgbClr val="0E4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8" autoAdjust="0"/>
    <p:restoredTop sz="97552" autoAdjust="0"/>
  </p:normalViewPr>
  <p:slideViewPr>
    <p:cSldViewPr>
      <p:cViewPr varScale="1">
        <p:scale>
          <a:sx n="117" d="100"/>
          <a:sy n="117" d="100"/>
        </p:scale>
        <p:origin x="-108" y="-5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1" y="0"/>
            <a:ext cx="295121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1" y="4722497"/>
            <a:ext cx="5450847" cy="447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812"/>
            <a:ext cx="295121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2" tIns="45816" rIns="91632" bIns="458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1" y="9441812"/>
            <a:ext cx="295121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2" tIns="45816" rIns="91632" bIns="458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160646C-CCC1-48B9-B001-588B811B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30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3926" indent="-286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4503" indent="-2289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2303" indent="-2289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0104" indent="-2289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7904" indent="-228901" defTabSz="457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5705" indent="-228901" defTabSz="457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3506" indent="-228901" defTabSz="457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1308" indent="-228901" defTabSz="4578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2FEF710-C0AB-480F-8392-B117C28583FC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B664D-33CC-4AD3-B572-3BD597BE81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3D50C-131A-4260-8F20-CF44CDE08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D54B8-D827-4604-A2C2-09F4FA08C5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A705-A9AE-4689-A619-E23C578AC8B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6"/>
            <a:ext cx="9144000" cy="1031081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B0F8-64E4-472D-9BA6-CB1997A2A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A705-A9AE-4689-A619-E23C578AC8B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C7BF-3984-4C5C-A3E2-3E65034ECB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6"/>
            <a:ext cx="9144000" cy="1031081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B0F8-64E4-472D-9BA6-CB1997A2A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D2D7-716D-4C0C-8EF9-8AB74C1A0E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1C1C-A16B-4C54-AE34-32A8D713A7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6"/>
            <a:ext cx="9144000" cy="1031081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A6C31-F5BC-4555-BB23-E0097B427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8BFC-4632-477A-91BD-C0FBDFE69D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71647-F387-458C-90BC-C7A510BFA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6"/>
            <a:ext cx="9144000" cy="1031081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DE58-7006-4936-ADBC-2AE99727C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D8F9-874C-40D0-A6F9-035B0DA55A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0028-79A9-4EC5-ACA9-14097F8BDDE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1433-A877-475A-8FF3-C21E78B81A9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6"/>
            <a:ext cx="9144000" cy="1031081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C6F7-7253-4D28-B821-389201AD3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6"/>
            <a:ext cx="9144000" cy="1031081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B6DA-9682-4E72-9207-150A0A09F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10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1298-CDAC-47E0-B1AE-487DE48E3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2700"/>
            <a:ext cx="366184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261939"/>
            <a:ext cx="366184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536575"/>
            <a:ext cx="366184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811214"/>
            <a:ext cx="366184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085850"/>
            <a:ext cx="366184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360489"/>
            <a:ext cx="366184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1636714"/>
            <a:ext cx="366184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1909764"/>
            <a:ext cx="366184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2" y="4883151"/>
            <a:ext cx="57361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9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F9D1-AD03-4FAF-A73D-63909CF4A67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A788B-ABC8-4852-B337-5C15541680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7F12-9B69-4479-ABCA-4918942B6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4872038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3435414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6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7112"/>
            <a:ext cx="366712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1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BEF-856C-4833-BE3B-DE4B14A80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D50C-4598-43F7-9662-10CD51DDD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8AC71-A3E8-422E-B947-241C2BA472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B51B5-CFDE-4AAD-A604-A40B0CCA69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4E896-3831-4707-803E-DA231242A8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29899-AF55-4738-9B7C-399A6C34F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| Тема презентации | </a:t>
            </a:r>
            <a:r>
              <a:rPr lang="en-US"/>
              <a:t>xx/xx/xx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08CD17-760F-4980-885B-93EA5D6AC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292" r:id="rId12"/>
    <p:sldLayoutId id="2147484293" r:id="rId13"/>
    <p:sldLayoutId id="2147484294" r:id="rId14"/>
    <p:sldLayoutId id="2147484295" r:id="rId15"/>
    <p:sldLayoutId id="2147484296" r:id="rId16"/>
    <p:sldLayoutId id="2147484297" r:id="rId17"/>
    <p:sldLayoutId id="2147484298" r:id="rId18"/>
    <p:sldLayoutId id="2147484266" r:id="rId19"/>
    <p:sldLayoutId id="2147484267" r:id="rId20"/>
    <p:sldLayoutId id="2147484268" r:id="rId21"/>
    <p:sldLayoutId id="2147484269" r:id="rId22"/>
    <p:sldLayoutId id="2147484270" r:id="rId23"/>
    <p:sldLayoutId id="2147484271" r:id="rId24"/>
    <p:sldLayoutId id="2147484272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4355" r:id="rId36"/>
    <p:sldLayoutId id="2147484357" r:id="rId37"/>
    <p:sldLayoutId id="2147484363" r:id="rId38"/>
    <p:sldLayoutId id="2147484364" r:id="rId39"/>
    <p:sldLayoutId id="2147484365" r:id="rId40"/>
    <p:sldLayoutId id="2147484366" r:id="rId41"/>
    <p:sldLayoutId id="2147484367" r:id="rId42"/>
    <p:sldLayoutId id="2147484368" r:id="rId4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3" cstate="print"/>
          <a:srcRect l="35756" t="13021" r="3197" b="28645"/>
          <a:stretch>
            <a:fillRect/>
          </a:stretch>
        </p:blipFill>
        <p:spPr bwMode="auto">
          <a:xfrm>
            <a:off x="0" y="-31144"/>
            <a:ext cx="9141624" cy="365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0"/>
          <p:cNvGrpSpPr/>
          <p:nvPr/>
        </p:nvGrpSpPr>
        <p:grpSpPr>
          <a:xfrm>
            <a:off x="-652" y="3632806"/>
            <a:ext cx="9149938" cy="1523944"/>
            <a:chOff x="-5938" y="3619556"/>
            <a:chExt cx="9149938" cy="152394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5938" y="4267200"/>
              <a:ext cx="9144000" cy="87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ru-RU" dirty="0"/>
            </a:p>
          </p:txBody>
        </p:sp>
        <p:sp>
          <p:nvSpPr>
            <p:cNvPr id="27652" name="Subtitle 6"/>
            <p:cNvSpPr txBox="1">
              <a:spLocks/>
            </p:cNvSpPr>
            <p:nvPr/>
          </p:nvSpPr>
          <p:spPr bwMode="auto">
            <a:xfrm>
              <a:off x="390525" y="4505325"/>
              <a:ext cx="6453188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1pPr>
              <a:lvl2pPr marL="742950" indent="-285750" eaLnBrk="0" hangingPunct="0"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2pPr>
              <a:lvl3pPr marL="1143000" indent="-228600" eaLnBrk="0" hangingPunct="0"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3pPr>
              <a:lvl4pPr marL="1600200" indent="-228600" eaLnBrk="0" hangingPunct="0"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4pPr>
              <a:lvl5pPr marL="2057400" indent="-228600" eaLnBrk="0" hangingPunct="0"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ru-RU" altLang="ru-RU" sz="1200" b="1" dirty="0" smtClean="0">
                  <a:sym typeface="GillSans-Normal"/>
                </a:rPr>
                <a:t>Сергеенко Татьяна Ивановна</a:t>
              </a:r>
              <a:endParaRPr lang="ru-RU" altLang="ru-RU" sz="1200" b="1" dirty="0">
                <a:sym typeface="GillSans-Normal"/>
              </a:endParaRPr>
            </a:p>
            <a:p>
              <a:pPr eaLnBrk="1" hangingPunct="1">
                <a:buFontTx/>
                <a:buNone/>
              </a:pPr>
              <a:r>
                <a:rPr lang="ru-RU" altLang="ru-RU" sz="900" dirty="0" smtClean="0">
                  <a:sym typeface="GillSans-Normal"/>
                </a:rPr>
                <a:t>Преподаватель Брянского филиала ПГУПС</a:t>
              </a:r>
              <a:endParaRPr lang="ru-RU" altLang="ru-RU" sz="900" dirty="0">
                <a:sym typeface="GillSans-Normal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-3587" y="3619556"/>
              <a:ext cx="9144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54" name="Subtitle 6"/>
            <p:cNvSpPr txBox="1">
              <a:spLocks/>
            </p:cNvSpPr>
            <p:nvPr/>
          </p:nvSpPr>
          <p:spPr bwMode="auto">
            <a:xfrm>
              <a:off x="390525" y="3638621"/>
              <a:ext cx="8753475" cy="80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1pPr>
              <a:lvl2pPr marL="742950" indent="-285750" eaLnBrk="0" hangingPunct="0"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2pPr>
              <a:lvl3pPr marL="1143000" indent="-228600" eaLnBrk="0" hangingPunct="0"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3pPr>
              <a:lvl4pPr marL="1600200" indent="-228600" eaLnBrk="0" hangingPunct="0"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4pPr>
              <a:lvl5pPr marL="2057400" indent="-228600" eaLnBrk="0" hangingPunct="0"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5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ru-RU" altLang="ru-RU" sz="1100" b="1" dirty="0" smtClean="0"/>
                <a:t>«</a:t>
              </a:r>
              <a:r>
                <a:rPr lang="ru-RU" sz="1400" b="1" dirty="0" smtClean="0"/>
                <a:t>Автоматизированная система коммерческого осмотра поездов и вагонов и ее элементы – электронные габаритные ворота, электронные вагонные весы, система телевизионного контроля</a:t>
              </a:r>
              <a:r>
                <a:rPr lang="ru-RU" sz="1100" b="1" dirty="0" smtClean="0"/>
                <a:t>»</a:t>
              </a:r>
              <a:endParaRPr lang="ru-RU" altLang="ru-RU" sz="11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3000378"/>
            <a:ext cx="63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RussianRail G Pro Extended" pitchFamily="34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25181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2800" dirty="0">
              <a:solidFill>
                <a:srgbClr val="002060"/>
              </a:solidFill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Номер слайда 11"/>
          <p:cNvSpPr txBox="1">
            <a:spLocks/>
          </p:cNvSpPr>
          <p:nvPr/>
        </p:nvSpPr>
        <p:spPr>
          <a:xfrm>
            <a:off x="0" y="4869656"/>
            <a:ext cx="8316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1"/>
          <p:cNvSpPr txBox="1">
            <a:spLocks/>
          </p:cNvSpPr>
          <p:nvPr/>
        </p:nvSpPr>
        <p:spPr>
          <a:xfrm>
            <a:off x="0" y="4869656"/>
            <a:ext cx="8316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sz="1000" dirty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836243"/>
            <a:ext cx="4536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Система </a:t>
            </a:r>
            <a:r>
              <a:rPr lang="ru-RU" sz="1200" dirty="0"/>
              <a:t>необходима для качественного осмотра вагонов и контейнеров на предмет сохранности перевозимых грузов, правильности их размещения и крепления, выявления в составе поездов вагонов с негабаритными </a:t>
            </a:r>
            <a:r>
              <a:rPr lang="ru-RU" sz="1200" dirty="0" smtClean="0"/>
              <a:t>грузами</a:t>
            </a:r>
          </a:p>
          <a:p>
            <a:pPr algn="ctr"/>
            <a:r>
              <a:rPr lang="ru-RU" sz="1200" b="1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АСКОПВ предназначена </a:t>
            </a:r>
            <a:r>
              <a:rPr lang="ru-RU" sz="1200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для осмотра движущегося грузового подвижного состава и находящихся на нем грузов и контейнеров с последующим сбором, обработкой, хранением и документированием полученной информации.</a:t>
            </a:r>
          </a:p>
          <a:p>
            <a:pPr algn="ctr"/>
            <a:r>
              <a:rPr lang="ru-RU" sz="1200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Система АСКОПВ разработана в 1995 году.</a:t>
            </a:r>
            <a:r>
              <a:rPr lang="ru-RU" sz="1200" dirty="0">
                <a:latin typeface="RussianRail G Pro" pitchFamily="50" charset="-52"/>
                <a:ea typeface="Verdana" pitchFamily="34" charset="0"/>
                <a:cs typeface="Verdana" pitchFamily="34" charset="0"/>
              </a:rPr>
              <a:t> </a:t>
            </a:r>
            <a:endParaRPr lang="ru-RU" sz="1200" dirty="0" smtClean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200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Внедрение системы на сети железных дорог ОАО</a:t>
            </a:r>
            <a:r>
              <a:rPr lang="ru-RU" sz="1200" dirty="0">
                <a:latin typeface="RussianRail G Pro" pitchFamily="50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«РЖД» началось в 1996 году. В настоящие время внедрено более 180 комплектов системы более чем на 100 станциях. </a:t>
            </a:r>
          </a:p>
          <a:p>
            <a:pPr algn="ctr"/>
            <a:r>
              <a:rPr lang="ru-RU" sz="1200" b="1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АСКОПВ позволяет</a:t>
            </a:r>
            <a:r>
              <a:rPr lang="en-US" sz="1200" b="1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:</a:t>
            </a:r>
            <a:endParaRPr lang="ru-RU" sz="1200" b="1" dirty="0" smtClean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Char char="-"/>
            </a:pPr>
            <a:r>
              <a:rPr lang="ru-RU" sz="1200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 повысить качество коммерческого осмотра поездов и вагонов</a:t>
            </a:r>
            <a:r>
              <a:rPr lang="en-US" sz="1200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;</a:t>
            </a:r>
            <a:endParaRPr lang="ru-RU" sz="1200" dirty="0" smtClean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Char char="-"/>
            </a:pPr>
            <a:r>
              <a:rPr lang="ru-RU" sz="1200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 сократить время проведения коммерческого осмотра поездов и вагонов</a:t>
            </a:r>
            <a:r>
              <a:rPr lang="en-US" sz="1200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;</a:t>
            </a:r>
            <a:endParaRPr lang="ru-RU" sz="1200" dirty="0" smtClean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200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   - своевременно выявлять коммерческие неисправности, угрожающие безопасности</a:t>
            </a:r>
            <a:r>
              <a:rPr lang="en-US" sz="1200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;</a:t>
            </a:r>
            <a:endParaRPr lang="ru-RU" sz="1200" dirty="0" smtClean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200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- обеспечить соблюдение требований охраны труда.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7" b="12201"/>
          <a:stretch/>
        </p:blipFill>
        <p:spPr>
          <a:xfrm>
            <a:off x="107505" y="836243"/>
            <a:ext cx="4248472" cy="3785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4949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Что такое АСКО ПВ и для чего она нужна?</a:t>
            </a:r>
            <a:endParaRPr lang="ru-RU" sz="1600" b="1" dirty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633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АСКО ПВ состоит:</a:t>
            </a:r>
            <a:endParaRPr lang="ru-RU" sz="1600" b="1" dirty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1500180"/>
            <a:ext cx="9361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27 отказов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643056"/>
            <a:ext cx="8640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7</a:t>
            </a:r>
            <a:r>
              <a:rPr lang="en-US" sz="900" dirty="0">
                <a:solidFill>
                  <a:schemeClr val="bg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отказов</a:t>
            </a:r>
          </a:p>
        </p:txBody>
      </p:sp>
      <p:sp>
        <p:nvSpPr>
          <p:cNvPr id="12" name="Номер слайда 11"/>
          <p:cNvSpPr txBox="1">
            <a:spLocks/>
          </p:cNvSpPr>
          <p:nvPr/>
        </p:nvSpPr>
        <p:spPr>
          <a:xfrm>
            <a:off x="0" y="4869656"/>
            <a:ext cx="8316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 sz="1000" dirty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Номер слайда 11"/>
          <p:cNvSpPr txBox="1">
            <a:spLocks/>
          </p:cNvSpPr>
          <p:nvPr/>
        </p:nvSpPr>
        <p:spPr>
          <a:xfrm>
            <a:off x="0" y="4869656"/>
            <a:ext cx="8316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8001" r="-492" b="5201"/>
          <a:stretch/>
        </p:blipFill>
        <p:spPr>
          <a:xfrm>
            <a:off x="21667" y="909216"/>
            <a:ext cx="7165025" cy="3960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92280" y="904277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В базовый состав АСОПВ входят</a:t>
            </a:r>
            <a:r>
              <a:rPr lang="en-US" sz="1200" b="1" dirty="0" smtClean="0">
                <a:latin typeface="Verdana" pitchFamily="34" charset="0"/>
                <a:ea typeface="Verdana" pitchFamily="34" charset="0"/>
              </a:rPr>
              <a:t>:</a:t>
            </a:r>
            <a:endParaRPr lang="ru-RU" sz="1200" b="1" dirty="0" smtClean="0">
              <a:latin typeface="Verdana" pitchFamily="34" charset="0"/>
              <a:ea typeface="Verdana" pitchFamily="34" charset="0"/>
            </a:endParaRPr>
          </a:p>
          <a:p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электронные габаритные ворота</a:t>
            </a:r>
            <a:r>
              <a:rPr lang="en-US" sz="1200" dirty="0" smtClean="0">
                <a:latin typeface="Verdana" pitchFamily="34" charset="0"/>
                <a:ea typeface="Verdana" pitchFamily="34" charset="0"/>
              </a:rPr>
              <a:t>;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оборудование системы контроля 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</a:rPr>
              <a:t>негабаритности</a:t>
            </a:r>
            <a:r>
              <a:rPr lang="en-US" sz="1200" dirty="0" smtClean="0">
                <a:latin typeface="Verdana" pitchFamily="34" charset="0"/>
                <a:ea typeface="Verdana" pitchFamily="34" charset="0"/>
              </a:rPr>
              <a:t>;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оборудование телевизионной системы</a:t>
            </a:r>
            <a:r>
              <a:rPr lang="en-US" sz="1200" dirty="0" smtClean="0">
                <a:latin typeface="Verdana" pitchFamily="34" charset="0"/>
                <a:ea typeface="Verdana" pitchFamily="34" charset="0"/>
              </a:rPr>
              <a:t>;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весы вагонные тензометрические</a:t>
            </a:r>
            <a:r>
              <a:rPr lang="en-US" sz="1200" dirty="0" smtClean="0">
                <a:latin typeface="Verdana" pitchFamily="34" charset="0"/>
                <a:ea typeface="Verdana" pitchFamily="34" charset="0"/>
              </a:rPr>
              <a:t>;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>
              <a:buFontTx/>
              <a:buChar char="-"/>
            </a:pPr>
            <a:r>
              <a:rPr lang="ru-RU" sz="1200" dirty="0" err="1" smtClean="0">
                <a:latin typeface="Verdana" pitchFamily="34" charset="0"/>
                <a:ea typeface="Verdana" pitchFamily="34" charset="0"/>
              </a:rPr>
              <a:t>тепловизионный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комплекс дистанционного контроля уровня загрузки вагона (ТПВ Комплекс)</a:t>
            </a:r>
            <a:r>
              <a:rPr lang="en-US" sz="1200" dirty="0" smtClean="0">
                <a:latin typeface="Verdana" pitchFamily="34" charset="0"/>
                <a:ea typeface="Verdana" pitchFamily="34" charset="0"/>
              </a:rPr>
              <a:t>;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автоматизированное рабочее место АРМ О ПКО (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</a:rPr>
              <a:t>Видеоинспектор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73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71736" y="1500180"/>
            <a:ext cx="9361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27 отказов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643056"/>
            <a:ext cx="8640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7</a:t>
            </a:r>
            <a:r>
              <a:rPr lang="en-US" sz="900" dirty="0">
                <a:solidFill>
                  <a:schemeClr val="bg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отказов</a:t>
            </a:r>
          </a:p>
        </p:txBody>
      </p:sp>
      <p:sp>
        <p:nvSpPr>
          <p:cNvPr id="12" name="Номер слайда 11"/>
          <p:cNvSpPr txBox="1">
            <a:spLocks/>
          </p:cNvSpPr>
          <p:nvPr/>
        </p:nvSpPr>
        <p:spPr>
          <a:xfrm>
            <a:off x="0" y="4869656"/>
            <a:ext cx="8316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 sz="1000" dirty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Номер слайда 11"/>
          <p:cNvSpPr txBox="1">
            <a:spLocks/>
          </p:cNvSpPr>
          <p:nvPr/>
        </p:nvSpPr>
        <p:spPr>
          <a:xfrm>
            <a:off x="0" y="4869656"/>
            <a:ext cx="8316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2" b="6878"/>
          <a:stretch/>
        </p:blipFill>
        <p:spPr>
          <a:xfrm>
            <a:off x="1115616" y="843558"/>
            <a:ext cx="6637709" cy="395409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633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Электронные габаритные ворота</a:t>
            </a:r>
            <a:endParaRPr lang="ru-RU" sz="1600" b="1" dirty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71736" y="1500180"/>
            <a:ext cx="9361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27 отказов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643056"/>
            <a:ext cx="8640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7</a:t>
            </a:r>
            <a:r>
              <a:rPr lang="en-US" sz="900" dirty="0">
                <a:solidFill>
                  <a:schemeClr val="bg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отказов</a:t>
            </a:r>
          </a:p>
        </p:txBody>
      </p:sp>
      <p:sp>
        <p:nvSpPr>
          <p:cNvPr id="12" name="Номер слайда 11"/>
          <p:cNvSpPr txBox="1">
            <a:spLocks/>
          </p:cNvSpPr>
          <p:nvPr/>
        </p:nvSpPr>
        <p:spPr>
          <a:xfrm>
            <a:off x="0" y="4869656"/>
            <a:ext cx="8316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 sz="1000" dirty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Номер слайда 11"/>
          <p:cNvSpPr txBox="1">
            <a:spLocks/>
          </p:cNvSpPr>
          <p:nvPr/>
        </p:nvSpPr>
        <p:spPr>
          <a:xfrm>
            <a:off x="0" y="4869656"/>
            <a:ext cx="8316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33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RussianRail G Pro" pitchFamily="50" charset="-52"/>
                <a:ea typeface="Verdana" pitchFamily="34" charset="0"/>
                <a:cs typeface="Verdana" pitchFamily="34" charset="0"/>
              </a:rPr>
              <a:t>Электронные габаритные ворота</a:t>
            </a:r>
            <a:endParaRPr lang="ru-RU" sz="1600" b="1" dirty="0">
              <a:latin typeface="RussianRail G Pro" pitchFamily="50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08226EBA-082D-4A94-BCF2-5B803617D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275606"/>
            <a:ext cx="85689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2540000" dir="21540000" sx="200000" sy="200000" algn="ctr" rotWithShape="0">
              <a:srgbClr val="000000">
                <a:alpha val="21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RussianRail G Pro" pitchFamily="50" charset="-52"/>
              </a:rPr>
              <a:t>Несущая конструкция АСКО ПВ предназначена для размещения средств контроля и кабелей. Несущую конструкцию составляют заглубленные в грунт типовые железобетонные опоры и жесткая металлическая поперечина, служащая, как и опоры, местом размещения средств контроля и кабелей.</a:t>
            </a:r>
          </a:p>
          <a:p>
            <a:pPr algn="ctr"/>
            <a:endParaRPr lang="ru-RU" sz="1600" b="1" dirty="0" smtClean="0">
              <a:latin typeface="RussianRail G Pro" pitchFamily="50" charset="-52"/>
            </a:endParaRPr>
          </a:p>
          <a:p>
            <a:pPr algn="ctr"/>
            <a:r>
              <a:rPr lang="ru-RU" sz="1600" b="1" dirty="0" smtClean="0">
                <a:latin typeface="RussianRail G Pro" pitchFamily="50" charset="-52"/>
              </a:rPr>
              <a:t>Жесткая поперечина обустраивается настилом и ограждением, а опоры несущей конструкции – лестницами, используемыми при монтаже и техническом обслуживании оборудования. </a:t>
            </a:r>
            <a:endParaRPr lang="ru-RU" sz="1600" b="1" dirty="0">
              <a:solidFill>
                <a:srgbClr val="FFC000"/>
              </a:solidFill>
              <a:latin typeface="RussianRail G Pro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3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49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RussianRail G Pro" pitchFamily="50" charset="-52"/>
                <a:cs typeface="Arial" pitchFamily="34" charset="0"/>
              </a:rPr>
              <a:t>Система контроля </a:t>
            </a:r>
            <a:r>
              <a:rPr lang="ru-RU" sz="1600" b="1" dirty="0" err="1" smtClean="0">
                <a:latin typeface="RussianRail G Pro" pitchFamily="50" charset="-52"/>
                <a:cs typeface="Arial" pitchFamily="34" charset="0"/>
              </a:rPr>
              <a:t>негабаритности</a:t>
            </a:r>
            <a:r>
              <a:rPr lang="ru-RU" sz="1600" b="1" dirty="0" smtClean="0">
                <a:latin typeface="RussianRail G Pro" pitchFamily="50" charset="-52"/>
                <a:cs typeface="Arial" pitchFamily="34" charset="0"/>
              </a:rPr>
              <a:t> </a:t>
            </a:r>
            <a:endParaRPr lang="ru-RU" sz="1600" b="1" dirty="0">
              <a:latin typeface="RussianRail G Pro" pitchFamily="50" charset="-52"/>
              <a:cs typeface="Arial" pitchFamily="34" charset="0"/>
            </a:endParaRPr>
          </a:p>
        </p:txBody>
      </p:sp>
      <p:sp>
        <p:nvSpPr>
          <p:cNvPr id="31" name="Номер слайда 11"/>
          <p:cNvSpPr txBox="1">
            <a:spLocks/>
          </p:cNvSpPr>
          <p:nvPr/>
        </p:nvSpPr>
        <p:spPr>
          <a:xfrm>
            <a:off x="0" y="4869656"/>
            <a:ext cx="8316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512" y="1563638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RussianRail G Pro" pitchFamily="50" charset="-52"/>
              </a:rPr>
              <a:t>Настроена на контроль зонального габарита погрузки (9 пар датчиков)</a:t>
            </a:r>
            <a:r>
              <a:rPr lang="en-US" sz="1600" dirty="0" smtClean="0">
                <a:latin typeface="RussianRail G Pro" pitchFamily="50" charset="-52"/>
              </a:rPr>
              <a:t>;</a:t>
            </a:r>
            <a:r>
              <a:rPr lang="ru-RU" sz="1600" dirty="0" smtClean="0">
                <a:latin typeface="RussianRail G Pro" pitchFamily="50" charset="-52"/>
              </a:rPr>
              <a:t> </a:t>
            </a:r>
          </a:p>
          <a:p>
            <a:r>
              <a:rPr lang="ru-RU" sz="1600" dirty="0" smtClean="0">
                <a:latin typeface="RussianRail G Pro" pitchFamily="50" charset="-52"/>
              </a:rPr>
              <a:t>Основного габарита погрузки (2 пары датчиков)</a:t>
            </a:r>
            <a:r>
              <a:rPr lang="en-US" sz="1600" dirty="0" smtClean="0">
                <a:latin typeface="RussianRail G Pro" pitchFamily="50" charset="-52"/>
              </a:rPr>
              <a:t>;</a:t>
            </a:r>
            <a:r>
              <a:rPr lang="ru-RU" sz="1600" dirty="0" smtClean="0">
                <a:latin typeface="RussianRail G Pro" pitchFamily="50" charset="-52"/>
              </a:rPr>
              <a:t> </a:t>
            </a:r>
          </a:p>
          <a:p>
            <a:r>
              <a:rPr lang="ru-RU" sz="1600" dirty="0" smtClean="0">
                <a:latin typeface="RussianRail G Pro" pitchFamily="50" charset="-52"/>
              </a:rPr>
              <a:t>Максимально по ширине габарита подвижного состава (2 пары датчиков).</a:t>
            </a:r>
          </a:p>
          <a:p>
            <a:endParaRPr lang="ru-RU" sz="1600" dirty="0" smtClean="0">
              <a:latin typeface="RussianRail G Pro" pitchFamily="50" charset="-52"/>
            </a:endParaRPr>
          </a:p>
          <a:p>
            <a:pPr algn="just"/>
            <a:r>
              <a:rPr lang="ru-RU" sz="1600" dirty="0" smtClean="0">
                <a:latin typeface="RussianRail G Pro" pitchFamily="50" charset="-52"/>
              </a:rPr>
              <a:t>Блоки излучателей и блоки приемников датчиков </a:t>
            </a:r>
            <a:r>
              <a:rPr lang="ru-RU" sz="1600" dirty="0" err="1" smtClean="0">
                <a:latin typeface="RussianRail G Pro" pitchFamily="50" charset="-52"/>
              </a:rPr>
              <a:t>негабаритности</a:t>
            </a:r>
            <a:r>
              <a:rPr lang="ru-RU" sz="1600" dirty="0" smtClean="0">
                <a:latin typeface="RussianRail G Pro" pitchFamily="50" charset="-52"/>
              </a:rPr>
              <a:t> размещаются на опорах и ригеле несущей конструкции, а также на грунте. Датчики устанавливаются в специальных контейнерах.  </a:t>
            </a:r>
            <a:endParaRPr lang="ru-RU" sz="1600" dirty="0">
              <a:latin typeface="RussianRail G Pro" pitchFamily="50" charset="-52"/>
            </a:endParaRPr>
          </a:p>
        </p:txBody>
      </p:sp>
      <p:pic>
        <p:nvPicPr>
          <p:cNvPr id="16" name="Picture 2" descr="https://konspekta.net/zdavalkaru/baza1/1425065076724.files/image1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7574"/>
            <a:ext cx="3528392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5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49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RussianRail G Pro" pitchFamily="50" charset="-52"/>
                <a:cs typeface="Arial" pitchFamily="34" charset="0"/>
              </a:rPr>
              <a:t>Телевизионная система</a:t>
            </a:r>
            <a:endParaRPr lang="ru-RU" sz="1600" b="1" dirty="0">
              <a:latin typeface="RussianRail G Pro" pitchFamily="50" charset="-52"/>
              <a:cs typeface="Arial" pitchFamily="34" charset="0"/>
            </a:endParaRPr>
          </a:p>
        </p:txBody>
      </p:sp>
      <p:sp>
        <p:nvSpPr>
          <p:cNvPr id="31" name="Номер слайда 11"/>
          <p:cNvSpPr txBox="1">
            <a:spLocks/>
          </p:cNvSpPr>
          <p:nvPr/>
        </p:nvSpPr>
        <p:spPr>
          <a:xfrm>
            <a:off x="0" y="4869656"/>
            <a:ext cx="8316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512" y="1347614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RussianRail G Pro" pitchFamily="50" charset="-52"/>
                <a:cs typeface="Arial" pitchFamily="34" charset="0"/>
              </a:rPr>
              <a:t>Телевизионная система</a:t>
            </a:r>
            <a:r>
              <a:rPr lang="ru-RU" sz="1600" dirty="0" smtClean="0">
                <a:latin typeface="RussianRail G Pro" pitchFamily="50" charset="-52"/>
              </a:rPr>
              <a:t> коммерческого осмотра предоставляет оператору АРМ  О ПКО возможность визуального контроля состояния крыш и бортов вагонов подвижного состава, а также крепления грузов на открытых в реальном режиме времени при прохождении состава через электронные габаритные ворота. </a:t>
            </a:r>
          </a:p>
          <a:p>
            <a:endParaRPr lang="ru-RU" sz="1600" dirty="0" smtClean="0">
              <a:latin typeface="RussianRail G Pro" pitchFamily="50" charset="-52"/>
            </a:endParaRPr>
          </a:p>
          <a:p>
            <a:r>
              <a:rPr lang="ru-RU" sz="1600" dirty="0" smtClean="0">
                <a:latin typeface="RussianRail G Pro" pitchFamily="50" charset="-52"/>
              </a:rPr>
              <a:t>Для этого на несущей конструкции закрепляются четыре телекамеры высокого разрешения, направленные на вагон с трех сторон</a:t>
            </a:r>
            <a:r>
              <a:rPr lang="en-US" sz="1600" dirty="0" smtClean="0">
                <a:latin typeface="RussianRail G Pro" pitchFamily="50" charset="-52"/>
              </a:rPr>
              <a:t>:</a:t>
            </a:r>
            <a:r>
              <a:rPr lang="ru-RU" sz="1600" dirty="0" smtClean="0">
                <a:latin typeface="RussianRail G Pro" pitchFamily="50" charset="-52"/>
              </a:rPr>
              <a:t> справа, слева и сверху. </a:t>
            </a:r>
            <a:endParaRPr lang="ru-RU" sz="1600" dirty="0">
              <a:latin typeface="RussianRail G Pro" pitchFamily="50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E831049-53F6-40FD-BECB-607CE7170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03598"/>
            <a:ext cx="867439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49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RussianRail G Pro" pitchFamily="50" charset="-52"/>
              </a:rPr>
              <a:t>Весы вагонные тензометрические</a:t>
            </a:r>
            <a:endParaRPr lang="ru-RU" sz="1600" b="1" dirty="0">
              <a:latin typeface="RussianRail G Pro" pitchFamily="50" charset="-52"/>
              <a:cs typeface="Arial" pitchFamily="34" charset="0"/>
            </a:endParaRPr>
          </a:p>
        </p:txBody>
      </p:sp>
      <p:sp>
        <p:nvSpPr>
          <p:cNvPr id="31" name="Номер слайда 11"/>
          <p:cNvSpPr txBox="1">
            <a:spLocks/>
          </p:cNvSpPr>
          <p:nvPr/>
        </p:nvSpPr>
        <p:spPr>
          <a:xfrm>
            <a:off x="0" y="4869656"/>
            <a:ext cx="8316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512" y="98757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RussianRail G Pro" pitchFamily="50" charset="-52"/>
              </a:rPr>
              <a:t>Весы вагонные тензометрические устанавливаются в створке электронных габаритных ворот или в непосредственной близости от электронных габаритных ворот и позволяют проводить взвешивания состава на скорости до 60 км/ч.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9662"/>
            <a:ext cx="8372759" cy="295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75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49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RussianRail G Pro" pitchFamily="50" charset="-52"/>
              </a:rPr>
              <a:t>Автоматизированное рабочее место АРМ О ПКО (</a:t>
            </a:r>
            <a:r>
              <a:rPr lang="ru-RU" sz="1600" b="1" dirty="0" err="1" smtClean="0">
                <a:latin typeface="RussianRail G Pro" pitchFamily="50" charset="-52"/>
              </a:rPr>
              <a:t>Видеоинспектор</a:t>
            </a:r>
            <a:r>
              <a:rPr lang="ru-RU" sz="1600" b="1" dirty="0" smtClean="0">
                <a:latin typeface="RussianRail G Pro" pitchFamily="50" charset="-52"/>
              </a:rPr>
              <a:t>)</a:t>
            </a:r>
            <a:endParaRPr lang="ru-RU" sz="1600" b="1" dirty="0">
              <a:latin typeface="RussianRail G Pro" pitchFamily="50" charset="-52"/>
              <a:cs typeface="Arial" pitchFamily="34" charset="0"/>
            </a:endParaRPr>
          </a:p>
        </p:txBody>
      </p:sp>
      <p:sp>
        <p:nvSpPr>
          <p:cNvPr id="31" name="Номер слайда 11"/>
          <p:cNvSpPr txBox="1">
            <a:spLocks/>
          </p:cNvSpPr>
          <p:nvPr/>
        </p:nvSpPr>
        <p:spPr>
          <a:xfrm>
            <a:off x="0" y="4869656"/>
            <a:ext cx="8316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512" y="987574"/>
            <a:ext cx="88569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RussianRail G Pro" pitchFamily="50" charset="-52"/>
              </a:rPr>
              <a:t>Автоматизированное рабочее место АРМ О ПКО (</a:t>
            </a:r>
            <a:r>
              <a:rPr lang="ru-RU" sz="1400" b="1" dirty="0" err="1" smtClean="0">
                <a:latin typeface="RussianRail G Pro" pitchFamily="50" charset="-52"/>
              </a:rPr>
              <a:t>Видеоинспектор</a:t>
            </a:r>
            <a:r>
              <a:rPr lang="ru-RU" sz="1400" b="1" dirty="0" smtClean="0">
                <a:latin typeface="RussianRail G Pro" pitchFamily="50" charset="-52"/>
              </a:rPr>
              <a:t>) </a:t>
            </a:r>
            <a:r>
              <a:rPr lang="ru-RU" sz="1400" dirty="0" smtClean="0">
                <a:latin typeface="RussianRail G Pro" pitchFamily="50" charset="-52"/>
              </a:rPr>
              <a:t>располагается в здании ПКО.</a:t>
            </a:r>
          </a:p>
          <a:p>
            <a:endParaRPr lang="ru-RU" sz="1400" dirty="0" smtClean="0">
              <a:latin typeface="RussianRail G Pro" pitchFamily="50" charset="-52"/>
            </a:endParaRPr>
          </a:p>
          <a:p>
            <a:r>
              <a:rPr lang="ru-RU" sz="1400" dirty="0" smtClean="0">
                <a:latin typeface="RussianRail G Pro" pitchFamily="50" charset="-52"/>
              </a:rPr>
              <a:t>Информация от оборудование АСКОПВ поступает в АРМ О ПКО, на котором в удобном для оператора виде выводится информация о контролируемом составе. </a:t>
            </a:r>
          </a:p>
          <a:p>
            <a:endParaRPr lang="ru-RU" sz="1400" dirty="0" smtClean="0">
              <a:latin typeface="RussianRail G Pro" pitchFamily="50" charset="-52"/>
            </a:endParaRPr>
          </a:p>
          <a:p>
            <a:r>
              <a:rPr lang="ru-RU" sz="1400" dirty="0" smtClean="0">
                <a:latin typeface="RussianRail G Pro" pitchFamily="50" charset="-52"/>
              </a:rPr>
              <a:t>АРМ О ПКО предоставляет следующие</a:t>
            </a:r>
            <a:r>
              <a:rPr lang="en-US" sz="1400" dirty="0" smtClean="0">
                <a:latin typeface="RussianRail G Pro" pitchFamily="50" charset="-52"/>
              </a:rPr>
              <a:t>:</a:t>
            </a:r>
            <a:endParaRPr lang="ru-RU" sz="1400" dirty="0" smtClean="0">
              <a:latin typeface="RussianRail G Pro" pitchFamily="50" charset="-52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RussianRail G Pro" pitchFamily="50" charset="-52"/>
              </a:rPr>
              <a:t>Визуальный контроль состояние крыш и бортов вагонов проходящего в зоне наблюдения подвижного состава</a:t>
            </a:r>
            <a:r>
              <a:rPr lang="en-US" sz="1400" dirty="0" smtClean="0">
                <a:latin typeface="RussianRail G Pro" pitchFamily="50" charset="-52"/>
              </a:rPr>
              <a:t>;</a:t>
            </a:r>
            <a:endParaRPr lang="ru-RU" sz="1400" dirty="0" smtClean="0">
              <a:latin typeface="RussianRail G Pro" pitchFamily="50" charset="-52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RussianRail G Pro" pitchFamily="50" charset="-52"/>
              </a:rPr>
              <a:t>Сохранение с возможностью последующего просмотра полученных видеоизображений в ходе проведения коммерческого осмотра</a:t>
            </a:r>
            <a:r>
              <a:rPr lang="en-US" sz="1400" dirty="0" smtClean="0">
                <a:latin typeface="RussianRail G Pro" pitchFamily="50" charset="-52"/>
              </a:rPr>
              <a:t>;</a:t>
            </a:r>
            <a:endParaRPr lang="ru-RU" sz="1400" dirty="0" smtClean="0">
              <a:latin typeface="RussianRail G Pro" pitchFamily="50" charset="-52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RussianRail G Pro" pitchFamily="50" charset="-52"/>
              </a:rPr>
              <a:t>Вывод на экран, сохранения с возможностью последующего просмотра показаний датчиков </a:t>
            </a:r>
            <a:r>
              <a:rPr lang="ru-RU" sz="1400" dirty="0" err="1" smtClean="0">
                <a:latin typeface="RussianRail G Pro" pitchFamily="50" charset="-52"/>
              </a:rPr>
              <a:t>негабаритности</a:t>
            </a:r>
            <a:r>
              <a:rPr lang="en-US" sz="1400" dirty="0" smtClean="0">
                <a:latin typeface="RussianRail G Pro" pitchFamily="50" charset="-52"/>
              </a:rPr>
              <a:t>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RussianRail G Pro" pitchFamily="50" charset="-52"/>
              </a:rPr>
              <a:t>Автоматическое определение и отображение на экране значение средней скорости движения вагона, состава</a:t>
            </a:r>
            <a:r>
              <a:rPr lang="en-US" sz="1400" dirty="0" smtClean="0">
                <a:latin typeface="RussianRail G Pro" pitchFamily="50" charset="-52"/>
              </a:rPr>
              <a:t>;</a:t>
            </a:r>
            <a:endParaRPr lang="ru-RU" sz="1400" dirty="0" smtClean="0">
              <a:latin typeface="RussianRail G Pro" pitchFamily="50" charset="-52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RussianRail G Pro" pitchFamily="50" charset="-52"/>
              </a:rPr>
              <a:t>Звуковая индикация начала состава и негабаритных вагонов</a:t>
            </a:r>
            <a:r>
              <a:rPr lang="en-US" sz="1400" dirty="0" smtClean="0">
                <a:latin typeface="RussianRail G Pro" pitchFamily="50" charset="-52"/>
              </a:rPr>
              <a:t>;</a:t>
            </a:r>
            <a:endParaRPr lang="ru-RU" sz="1400" dirty="0" smtClean="0">
              <a:latin typeface="RussianRail G Pro" pitchFamily="50" charset="-52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RussianRail G Pro" pitchFamily="50" charset="-52"/>
              </a:rPr>
              <a:t>Создания и вывод на печать справки о </a:t>
            </a:r>
            <a:r>
              <a:rPr lang="ru-RU" sz="1400" dirty="0" err="1" smtClean="0">
                <a:latin typeface="RussianRail G Pro" pitchFamily="50" charset="-52"/>
              </a:rPr>
              <a:t>сотаве</a:t>
            </a:r>
            <a:r>
              <a:rPr lang="ru-RU" sz="1400" dirty="0" smtClean="0">
                <a:latin typeface="RussianRail G Pro" pitchFamily="50" charset="-52"/>
              </a:rPr>
              <a:t>, в которой отображена вся информация о принятом составе.</a:t>
            </a:r>
          </a:p>
          <a:p>
            <a:endParaRPr lang="ru-RU" sz="1400" dirty="0" smtClean="0">
              <a:latin typeface="RussianRail G Pro" pitchFamily="50" charset="-52"/>
            </a:endParaRPr>
          </a:p>
          <a:p>
            <a:endParaRPr lang="ru-RU" sz="1600" dirty="0" smtClean="0">
              <a:latin typeface="RussianRail G Pro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75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76893</TotalTime>
  <Words>592</Words>
  <Application>Microsoft Office PowerPoint</Application>
  <PresentationFormat>Экран (16:9)</PresentationFormat>
  <Paragraphs>59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dcfto</dc:creator>
  <cp:lastModifiedBy>Пользователь</cp:lastModifiedBy>
  <cp:revision>4085</cp:revision>
  <cp:lastPrinted>2018-03-22T18:33:03Z</cp:lastPrinted>
  <dcterms:created xsi:type="dcterms:W3CDTF">2009-12-03T08:09:28Z</dcterms:created>
  <dcterms:modified xsi:type="dcterms:W3CDTF">2024-06-25T10:56:14Z</dcterms:modified>
</cp:coreProperties>
</file>